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59" r:id="rId6"/>
    <p:sldId id="268" r:id="rId7"/>
    <p:sldId id="260" r:id="rId8"/>
    <p:sldId id="270" r:id="rId9"/>
    <p:sldId id="269" r:id="rId10"/>
    <p:sldId id="271" r:id="rId11"/>
    <p:sldId id="261" r:id="rId12"/>
    <p:sldId id="274" r:id="rId13"/>
    <p:sldId id="262" r:id="rId14"/>
    <p:sldId id="263" r:id="rId15"/>
    <p:sldId id="264" r:id="rId16"/>
    <p:sldId id="272" r:id="rId17"/>
    <p:sldId id="273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8" autoAdjust="0"/>
    <p:restoredTop sz="68844" autoAdjust="0"/>
  </p:normalViewPr>
  <p:slideViewPr>
    <p:cSldViewPr snapToGrid="0">
      <p:cViewPr varScale="1">
        <p:scale>
          <a:sx n="70" d="100"/>
          <a:sy n="70" d="100"/>
        </p:scale>
        <p:origin x="763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5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7/3/2015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7/3/2015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7/3/2015</a:t>
            </a:fld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3143" y="6289679"/>
            <a:ext cx="3704488" cy="2175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8" name="Straight Connector 147"/>
          <p:cNvCxnSpPr/>
          <p:nvPr userDrawn="1"/>
        </p:nvCxnSpPr>
        <p:spPr>
          <a:xfrm flipV="1">
            <a:off x="3033143" y="6172200"/>
            <a:ext cx="8549257" cy="108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5" y="5859780"/>
            <a:ext cx="1810117" cy="850755"/>
          </a:xfrm>
          <a:prstGeom prst="rect">
            <a:avLst/>
          </a:prstGeom>
        </p:spPr>
      </p:pic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ya-knowledge.sogeti.nl/di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ra-repository.org/oiar-2013" TargetMode="External"/><Relationship Id="rId2" Type="http://schemas.openxmlformats.org/officeDocument/2006/relationships/hyperlink" Target="https://www.infra-repository.org/oia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s://dya-knowledge.sogeti.nl/di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new OIAr</a:t>
            </a:r>
            <a:br>
              <a:rPr lang="en-GB" dirty="0" smtClean="0"/>
            </a:br>
            <a:r>
              <a:rPr lang="en-GB" sz="6000" dirty="0" smtClean="0"/>
              <a:t>&amp; a cookbook approach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OIAm community day 2015-07-01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16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– the library (Landscapes)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 “generic” landscape works well as checklist/cheat sheet;</a:t>
            </a:r>
          </a:p>
          <a:p>
            <a:r>
              <a:rPr lang="en-GB" dirty="0" smtClean="0"/>
              <a:t>“Applied” landscape for organization(s) may be reasonably simple to create:</a:t>
            </a:r>
          </a:p>
          <a:p>
            <a:pPr lvl="1"/>
            <a:r>
              <a:rPr lang="en-GB" dirty="0" smtClean="0"/>
              <a:t>Example organization or (anonymized?) real organizations?</a:t>
            </a:r>
          </a:p>
          <a:p>
            <a:pPr lvl="1"/>
            <a:r>
              <a:rPr lang="en-GB" dirty="0" smtClean="0"/>
              <a:t>How confidential/sensitive can an infrastructure landscape be?</a:t>
            </a:r>
          </a:p>
          <a:p>
            <a:pPr lvl="1"/>
            <a:r>
              <a:rPr lang="en-GB" dirty="0" smtClean="0"/>
              <a:t>Useful (didactic/operational) tool to counter the “too abstract” claims.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11" y="318268"/>
            <a:ext cx="1100859" cy="132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1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11" y="318268"/>
            <a:ext cx="1100859" cy="1327970"/>
          </a:xfrm>
          <a:prstGeom prst="rect">
            <a:avLst/>
          </a:prstGeom>
        </p:spPr>
      </p:pic>
      <p:pic>
        <p:nvPicPr>
          <p:cNvPr id="6146" name="Picture 2" descr="https://www.infra-repository.org/oiar/images/4/4d/Infrastructure_Landsca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07" y="486672"/>
            <a:ext cx="9031968" cy="53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0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 – self-study 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Reproduction of parts of whitepapers and training materials;</a:t>
            </a:r>
          </a:p>
          <a:p>
            <a:r>
              <a:rPr lang="en-GB" dirty="0" smtClean="0"/>
              <a:t>Downloads are possible:</a:t>
            </a:r>
          </a:p>
          <a:p>
            <a:pPr lvl="1"/>
            <a:r>
              <a:rPr lang="en-GB" dirty="0" smtClean="0"/>
              <a:t>Whitepapers (</a:t>
            </a:r>
            <a:r>
              <a:rPr lang="en-GB" dirty="0" err="1" smtClean="0"/>
              <a:t>Blaauw</a:t>
            </a:r>
            <a:r>
              <a:rPr lang="en-GB" dirty="0" smtClean="0"/>
              <a:t>, OIAm Introductory, Requirements Processing, …);</a:t>
            </a:r>
          </a:p>
          <a:p>
            <a:pPr lvl="1"/>
            <a:r>
              <a:rPr lang="en-GB" dirty="0" smtClean="0"/>
              <a:t>Future templates? E-Pubs?</a:t>
            </a:r>
          </a:p>
          <a:p>
            <a:r>
              <a:rPr lang="en-GB" dirty="0" smtClean="0"/>
              <a:t>Insufficient resources available for structured approach;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11" y="318268"/>
            <a:ext cx="1100859" cy="132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– </a:t>
            </a:r>
            <a:r>
              <a:rPr lang="en-GB" dirty="0" smtClean="0"/>
              <a:t>community </a:t>
            </a:r>
            <a:r>
              <a:rPr lang="en-GB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Downloads are possible:</a:t>
            </a:r>
          </a:p>
          <a:p>
            <a:pPr lvl="1"/>
            <a:r>
              <a:rPr lang="en-GB" dirty="0" smtClean="0"/>
              <a:t>Community </a:t>
            </a:r>
            <a:r>
              <a:rPr lang="en-GB" dirty="0"/>
              <a:t>materials (minutes, presentations, photos, …);</a:t>
            </a:r>
          </a:p>
          <a:p>
            <a:pPr lvl="1"/>
            <a:r>
              <a:rPr lang="en-GB" dirty="0"/>
              <a:t>Collaboration materials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Brochures/flyers?</a:t>
            </a:r>
          </a:p>
          <a:p>
            <a:pPr lvl="1"/>
            <a:r>
              <a:rPr lang="en-GB" dirty="0" smtClean="0"/>
              <a:t>Case </a:t>
            </a:r>
            <a:r>
              <a:rPr lang="en-GB" dirty="0"/>
              <a:t>studies</a:t>
            </a:r>
            <a:r>
              <a:rPr lang="en-GB" dirty="0" smtClean="0"/>
              <a:t>? </a:t>
            </a:r>
          </a:p>
          <a:p>
            <a:r>
              <a:rPr lang="en-GB" dirty="0" smtClean="0"/>
              <a:t>Collaboration platform?</a:t>
            </a:r>
          </a:p>
          <a:p>
            <a:pPr lvl="1"/>
            <a:r>
              <a:rPr lang="en-GB" dirty="0" smtClean="0"/>
              <a:t>Wiki possibly not the best form.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11" y="318268"/>
            <a:ext cx="1100859" cy="132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Cookbook – difference with “examples”?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Examples – do they work for an architect new to OIAm?</a:t>
            </a:r>
          </a:p>
          <a:p>
            <a:pPr lvl="1"/>
            <a:r>
              <a:rPr lang="en-GB" dirty="0" smtClean="0"/>
              <a:t>Context of every organization may/will be different;</a:t>
            </a:r>
          </a:p>
          <a:p>
            <a:pPr lvl="1"/>
            <a:r>
              <a:rPr lang="en-GB" dirty="0" smtClean="0"/>
              <a:t>Demarcation of the landscape may differ;</a:t>
            </a:r>
          </a:p>
          <a:p>
            <a:pPr lvl="1"/>
            <a:r>
              <a:rPr lang="en-GB" dirty="0" smtClean="0"/>
              <a:t>Challenges confronted may differ;</a:t>
            </a:r>
          </a:p>
          <a:p>
            <a:pPr lvl="1"/>
            <a:r>
              <a:rPr lang="en-GB" dirty="0" smtClean="0"/>
              <a:t>Products may not be recognized by the architect.</a:t>
            </a:r>
            <a:endParaRPr lang="en-GB" dirty="0"/>
          </a:p>
        </p:txBody>
      </p:sp>
      <p:pic>
        <p:nvPicPr>
          <p:cNvPr id="2050" name="Picture 2" descr="http://cdn.marketplaceimages.windowsphone.com/v8/images/835762ae-8bc4-4d78-813e-9d6df5721a9c?imageType=ws_icon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835" y="345622"/>
            <a:ext cx="1178377" cy="11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7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ixempire.com/images/preview/cookbook-recipes-book-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627" y="2551180"/>
            <a:ext cx="2392799" cy="267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Cookbook approach – what is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Selected generic problems:</a:t>
            </a:r>
          </a:p>
          <a:p>
            <a:pPr lvl="1"/>
            <a:r>
              <a:rPr lang="en-GB" dirty="0" smtClean="0"/>
              <a:t>Representative of commonly occurring  real-world problems;</a:t>
            </a:r>
          </a:p>
          <a:p>
            <a:pPr lvl="1"/>
            <a:r>
              <a:rPr lang="en-GB" dirty="0" smtClean="0"/>
              <a:t>Context as generic as possible;</a:t>
            </a:r>
          </a:p>
          <a:p>
            <a:r>
              <a:rPr lang="en-GB" dirty="0" smtClean="0"/>
              <a:t>General solutions:</a:t>
            </a:r>
          </a:p>
          <a:p>
            <a:pPr lvl="1"/>
            <a:r>
              <a:rPr lang="en-GB" dirty="0" smtClean="0"/>
              <a:t>Per </a:t>
            </a:r>
            <a:r>
              <a:rPr lang="en-GB" dirty="0"/>
              <a:t>problem </a:t>
            </a:r>
            <a:r>
              <a:rPr lang="en-GB" dirty="0" smtClean="0"/>
              <a:t>a generic solution;</a:t>
            </a:r>
          </a:p>
          <a:p>
            <a:pPr lvl="1"/>
            <a:r>
              <a:rPr lang="en-GB" dirty="0" smtClean="0"/>
              <a:t>Provided solution with a modicum of detail;</a:t>
            </a:r>
          </a:p>
          <a:p>
            <a:pPr lvl="1"/>
            <a:r>
              <a:rPr lang="en-GB" dirty="0" smtClean="0"/>
              <a:t>Considerations and motivations surrounding the solution;</a:t>
            </a:r>
          </a:p>
          <a:p>
            <a:pPr lvl="1"/>
            <a:r>
              <a:rPr lang="en-GB" dirty="0" smtClean="0"/>
              <a:t>Multiple solutions if warranted by differing contexts;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 descr="http://cdn.marketplaceimages.windowsphone.com/v8/images/835762ae-8bc4-4d78-813e-9d6df5721a9c?imageType=ws_icon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835" y="345622"/>
            <a:ext cx="1178377" cy="11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8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Cookbook approach – why would it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generic problem akin to the acute problem may be available;</a:t>
            </a:r>
          </a:p>
          <a:p>
            <a:r>
              <a:rPr lang="en-GB" dirty="0" smtClean="0"/>
              <a:t>Approach taken to solve the generic problem can be recognized;</a:t>
            </a:r>
          </a:p>
          <a:p>
            <a:r>
              <a:rPr lang="en-GB" dirty="0" smtClean="0"/>
              <a:t>Cookbook solution can serve as an outline for the actual solution;</a:t>
            </a:r>
          </a:p>
          <a:p>
            <a:r>
              <a:rPr lang="en-GB" dirty="0" smtClean="0"/>
              <a:t>“Easy start” to gain experience using the OIAm method.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 descr="http://cdn.marketplaceimages.windowsphone.com/v8/images/835762ae-8bc4-4d78-813e-9d6df5721a9c?imageType=ws_icon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835" y="345622"/>
            <a:ext cx="1178377" cy="11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go from 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2190205"/>
          </a:xfrm>
        </p:spPr>
        <p:txBody>
          <a:bodyPr/>
          <a:lstStyle/>
          <a:p>
            <a:r>
              <a:rPr lang="en-GB" dirty="0" smtClean="0"/>
              <a:t>OIAr library content needs completion &amp; vetting on Generic Functions/Patterns;</a:t>
            </a:r>
          </a:p>
          <a:p>
            <a:r>
              <a:rPr lang="en-GB" dirty="0" smtClean="0"/>
              <a:t>Community involvement in developing materials is required;</a:t>
            </a:r>
          </a:p>
          <a:p>
            <a:r>
              <a:rPr lang="en-GB" dirty="0" smtClean="0"/>
              <a:t>Cookbook examples may be developed in educational institutions;</a:t>
            </a:r>
          </a:p>
          <a:p>
            <a:r>
              <a:rPr lang="en-GB" dirty="0" smtClean="0"/>
              <a:t>…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45898"/>
            <a:ext cx="1187756" cy="113119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42902" y="4028144"/>
            <a:ext cx="6851469" cy="2254774"/>
            <a:chOff x="2542902" y="4028144"/>
            <a:chExt cx="6851469" cy="22547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685" y="4028144"/>
              <a:ext cx="6733904" cy="2254774"/>
            </a:xfrm>
            <a:prstGeom prst="rect">
              <a:avLst/>
            </a:prstGeom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2542902" y="5427172"/>
              <a:ext cx="6851469" cy="6427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▪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▪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179388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▪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▪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3000" indent="-1793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▪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▪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00200" indent="-1793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▪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2880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▪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57400" indent="-1793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▪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Where do YOU think we should go from here?</a:t>
              </a:r>
            </a:p>
            <a:p>
              <a:pPr marL="0" indent="0">
                <a:buNone/>
              </a:pPr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82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3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Conversation points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0526" y="1981201"/>
            <a:ext cx="10702834" cy="3809999"/>
          </a:xfrm>
        </p:spPr>
        <p:txBody>
          <a:bodyPr>
            <a:normAutofit/>
          </a:bodyPr>
          <a:lstStyle/>
          <a:p>
            <a:r>
              <a:rPr lang="en-GB" dirty="0" smtClean="0"/>
              <a:t>Intended use of the OIAr;</a:t>
            </a:r>
          </a:p>
          <a:p>
            <a:r>
              <a:rPr lang="en-GB" dirty="0" smtClean="0"/>
              <a:t>Background:</a:t>
            </a:r>
          </a:p>
          <a:p>
            <a:pPr lvl="1"/>
            <a:r>
              <a:rPr lang="en-GB" dirty="0" smtClean="0"/>
              <a:t>History of the OIAr;</a:t>
            </a:r>
          </a:p>
          <a:p>
            <a:pPr lvl="1"/>
            <a:r>
              <a:rPr lang="en-GB" dirty="0" smtClean="0"/>
              <a:t>Technology of the present day OIAr;</a:t>
            </a:r>
          </a:p>
          <a:p>
            <a:r>
              <a:rPr lang="en-GB" dirty="0" smtClean="0"/>
              <a:t>Content – now &amp; future;</a:t>
            </a:r>
          </a:p>
          <a:p>
            <a:r>
              <a:rPr lang="en-GB" dirty="0" smtClean="0"/>
              <a:t>Cookbook approach – how does it fit in?</a:t>
            </a:r>
          </a:p>
          <a:p>
            <a:r>
              <a:rPr lang="en-GB" dirty="0" smtClean="0"/>
              <a:t>Where to go from here?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://unicefchallenge.com/wp-content/uploads/comments-ico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182" y="312266"/>
            <a:ext cx="1333972" cy="133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Intended use of the OIAr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OIAr stands for: “Open Infrastructure Architecture repository”;</a:t>
            </a:r>
          </a:p>
          <a:p>
            <a:r>
              <a:rPr lang="en-GB" dirty="0" smtClean="0"/>
              <a:t>A community repository meant to contain:</a:t>
            </a:r>
          </a:p>
          <a:p>
            <a:pPr lvl="1"/>
            <a:r>
              <a:rPr lang="en-GB" dirty="0" smtClean="0"/>
              <a:t>A library of standard content (generic functions, generic patterns, templates);</a:t>
            </a:r>
          </a:p>
          <a:p>
            <a:pPr lvl="1"/>
            <a:r>
              <a:rPr lang="en-GB" dirty="0" smtClean="0"/>
              <a:t>Example content (example applied functions</a:t>
            </a:r>
            <a:r>
              <a:rPr lang="en-GB" dirty="0"/>
              <a:t> </a:t>
            </a:r>
            <a:r>
              <a:rPr lang="en-GB" dirty="0" smtClean="0"/>
              <a:t>/ applied patterns / landscape);</a:t>
            </a:r>
          </a:p>
          <a:p>
            <a:pPr lvl="1"/>
            <a:r>
              <a:rPr lang="en-GB" dirty="0" smtClean="0"/>
              <a:t>Community content (documents, photos…);</a:t>
            </a:r>
          </a:p>
          <a:p>
            <a:pPr lvl="1"/>
            <a:r>
              <a:rPr lang="en-GB" dirty="0" smtClean="0"/>
              <a:t>Information for self-study/research;</a:t>
            </a:r>
          </a:p>
          <a:p>
            <a:r>
              <a:rPr lang="en-GB" dirty="0" smtClean="0"/>
              <a:t>Cooperative content creation.</a:t>
            </a:r>
            <a:endParaRPr lang="en-GB" dirty="0"/>
          </a:p>
        </p:txBody>
      </p:sp>
      <p:pic>
        <p:nvPicPr>
          <p:cNvPr id="2050" name="Picture 2" descr="http://www.parascript.com/wp-content/uploads/2013/08/icon20ReadyToU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401" y="329373"/>
            <a:ext cx="1744208" cy="130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00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of the OIAr – the early days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Start 2008 at KLM/</a:t>
            </a:r>
            <a:r>
              <a:rPr lang="en-GB" dirty="0" err="1" smtClean="0"/>
              <a:t>AirFrance</a:t>
            </a:r>
            <a:r>
              <a:rPr lang="en-GB" dirty="0" smtClean="0"/>
              <a:t> as architecture knowledge management system;</a:t>
            </a:r>
          </a:p>
          <a:p>
            <a:r>
              <a:rPr lang="en-GB" dirty="0" smtClean="0"/>
              <a:t>End of 2008, a copy was made available as a community version at smartmart.nl;</a:t>
            </a:r>
          </a:p>
          <a:p>
            <a:r>
              <a:rPr lang="en-GB" dirty="0" smtClean="0"/>
              <a:t>Originally using </a:t>
            </a:r>
            <a:r>
              <a:rPr lang="en-GB" dirty="0" err="1" smtClean="0"/>
              <a:t>MediaWiki</a:t>
            </a:r>
            <a:r>
              <a:rPr lang="en-GB" dirty="0" smtClean="0"/>
              <a:t> 1.15 and Semantic </a:t>
            </a:r>
            <a:r>
              <a:rPr lang="en-GB" dirty="0" err="1" smtClean="0"/>
              <a:t>MediaWiki</a:t>
            </a:r>
            <a:r>
              <a:rPr lang="en-GB" dirty="0" smtClean="0"/>
              <a:t> 1.3;</a:t>
            </a:r>
          </a:p>
          <a:p>
            <a:r>
              <a:rPr lang="en-GB" dirty="0" smtClean="0"/>
              <a:t>“Information Model” helped shape development:</a:t>
            </a:r>
          </a:p>
          <a:p>
            <a:pPr lvl="1"/>
            <a:r>
              <a:rPr lang="en-GB" dirty="0" smtClean="0"/>
              <a:t>Generic vs. Applied functions (”type” vs “variant”); Patterns;</a:t>
            </a:r>
          </a:p>
          <a:p>
            <a:r>
              <a:rPr lang="en-GB" dirty="0"/>
              <a:t>2009 hosted at </a:t>
            </a:r>
            <a:r>
              <a:rPr lang="en-GB" dirty="0" err="1"/>
              <a:t>Sogeti</a:t>
            </a:r>
            <a:r>
              <a:rPr lang="en-GB" dirty="0"/>
              <a:t> as </a:t>
            </a:r>
            <a:r>
              <a:rPr lang="en-GB" dirty="0" err="1"/>
              <a:t>DYA|Infrastructure</a:t>
            </a:r>
            <a:r>
              <a:rPr lang="en-GB" dirty="0"/>
              <a:t> Repository (DIR);</a:t>
            </a:r>
          </a:p>
          <a:p>
            <a:pPr lvl="1"/>
            <a:r>
              <a:rPr lang="en-GB" dirty="0"/>
              <a:t>(still available at </a:t>
            </a:r>
            <a:r>
              <a:rPr lang="en-GB" dirty="0">
                <a:hlinkClick r:id="rId2"/>
              </a:rPr>
              <a:t>https://dya-knowledge.sogeti.nl/dir</a:t>
            </a:r>
            <a:r>
              <a:rPr lang="en-GB" dirty="0" smtClean="0"/>
              <a:t>)</a:t>
            </a:r>
          </a:p>
          <a:p>
            <a:r>
              <a:rPr lang="en-GB" dirty="0" smtClean="0"/>
              <a:t>Content loosely vetted by a community board since 2010. 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17" y="402652"/>
            <a:ext cx="1074545" cy="1023376"/>
          </a:xfrm>
          <a:prstGeom prst="rect">
            <a:avLst/>
          </a:prstGeom>
        </p:spPr>
      </p:pic>
      <p:pic>
        <p:nvPicPr>
          <p:cNvPr id="3074" name="Picture 2" descr="https://garimabatra2707.files.wordpress.com/2012/04/mediawiki-logo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87" y="2775855"/>
            <a:ext cx="1770018" cy="177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0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of the OIAr – increasing maturity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2012 moved to its </a:t>
            </a:r>
            <a:r>
              <a:rPr lang="en-GB" dirty="0"/>
              <a:t>current home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www.infra-repository.org/oiar</a:t>
            </a:r>
            <a:r>
              <a:rPr lang="en-GB" dirty="0" smtClean="0"/>
              <a:t> </a:t>
            </a:r>
          </a:p>
          <a:p>
            <a:r>
              <a:rPr lang="en-GB" dirty="0" smtClean="0"/>
              <a:t>“Information model” translated to ArchiMate 2 terms; knowledge model semantically implemented;</a:t>
            </a:r>
          </a:p>
          <a:p>
            <a:r>
              <a:rPr lang="en-GB" dirty="0" smtClean="0"/>
              <a:t>Tried and retried different Functions and Patterns;</a:t>
            </a:r>
          </a:p>
          <a:p>
            <a:r>
              <a:rPr lang="en-GB" dirty="0" smtClean="0"/>
              <a:t>Technology refresh (</a:t>
            </a:r>
            <a:r>
              <a:rPr lang="en-GB" dirty="0" err="1" smtClean="0"/>
              <a:t>MediaWiki</a:t>
            </a:r>
            <a:r>
              <a:rPr lang="en-GB" dirty="0" smtClean="0"/>
              <a:t> 1.21, SMW 1.8);</a:t>
            </a:r>
          </a:p>
          <a:p>
            <a:r>
              <a:rPr lang="en-GB" dirty="0" smtClean="0"/>
              <a:t>Generic structure for templates, layouts etc. based on mediawiki.org;</a:t>
            </a:r>
          </a:p>
          <a:p>
            <a:r>
              <a:rPr lang="en-GB" dirty="0" smtClean="0"/>
              <a:t>Some obsolete </a:t>
            </a:r>
            <a:r>
              <a:rPr lang="en-GB" dirty="0"/>
              <a:t>functions </a:t>
            </a:r>
            <a:r>
              <a:rPr lang="en-GB" dirty="0" smtClean="0"/>
              <a:t>and patterns can </a:t>
            </a:r>
            <a:r>
              <a:rPr lang="en-GB" dirty="0"/>
              <a:t>only be found in the archives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>
                <a:hlinkClick r:id="rId3"/>
              </a:rPr>
              <a:t>https://www.infra-repository.org/oiar-2013</a:t>
            </a:r>
            <a:r>
              <a:rPr lang="en-GB" dirty="0"/>
              <a:t> or </a:t>
            </a:r>
            <a:r>
              <a:rPr lang="en-GB" dirty="0">
                <a:hlinkClick r:id="rId4"/>
              </a:rPr>
              <a:t>https://dya-knowledge.sogeti.nl/dir</a:t>
            </a:r>
            <a:r>
              <a:rPr lang="en-GB" dirty="0"/>
              <a:t>).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17" y="402652"/>
            <a:ext cx="1074545" cy="1023376"/>
          </a:xfrm>
          <a:prstGeom prst="rect">
            <a:avLst/>
          </a:prstGeom>
        </p:spPr>
      </p:pic>
      <p:pic>
        <p:nvPicPr>
          <p:cNvPr id="4098" name="Picture 2" descr="http://4.bp.blogspot.com/-I65vwX-AS88/UegI2ynYMyI/AAAAAAAADHI/GG0jUTMzsn4/s1600/220px-SemanticMediaWiki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149" y="2847703"/>
            <a:ext cx="1334451" cy="1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22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 – the library (Generic Functions)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Functions as described on the OIAr are “official”:</a:t>
            </a:r>
          </a:p>
          <a:p>
            <a:pPr lvl="1"/>
            <a:r>
              <a:rPr lang="en-GB" dirty="0" smtClean="0"/>
              <a:t>Naming;</a:t>
            </a:r>
          </a:p>
          <a:p>
            <a:pPr lvl="1"/>
            <a:r>
              <a:rPr lang="en-GB" dirty="0" smtClean="0"/>
              <a:t>Descriptions;</a:t>
            </a:r>
          </a:p>
          <a:p>
            <a:pPr lvl="1"/>
            <a:r>
              <a:rPr lang="en-GB" dirty="0" smtClean="0"/>
              <a:t>Icons;</a:t>
            </a:r>
          </a:p>
          <a:p>
            <a:r>
              <a:rPr lang="en-GB" dirty="0" smtClean="0"/>
              <a:t>Actual icons = MS Visio;</a:t>
            </a:r>
          </a:p>
          <a:p>
            <a:r>
              <a:rPr lang="en-GB" dirty="0" smtClean="0"/>
              <a:t>Current status: most functions at maturity 3 (usable) or 4 (mature),</a:t>
            </a:r>
            <a:br>
              <a:rPr lang="en-GB" dirty="0" smtClean="0"/>
            </a:br>
            <a:r>
              <a:rPr lang="en-GB" dirty="0" smtClean="0"/>
              <a:t>nothing at maturity 5 (official) due to community board process;</a:t>
            </a:r>
          </a:p>
          <a:p>
            <a:r>
              <a:rPr lang="en-GB" dirty="0" smtClean="0"/>
              <a:t>Organizations can have proprietary functions; may be put forward as proposals (maturity 0) and promoted via community board process.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11" y="318268"/>
            <a:ext cx="1100859" cy="1327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090" y="2778035"/>
            <a:ext cx="1301510" cy="16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 – the library (Generic Patterns)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Patterns described on the OIAr are “official”:</a:t>
            </a:r>
          </a:p>
          <a:p>
            <a:pPr lvl="1"/>
            <a:r>
              <a:rPr lang="en-GB" dirty="0" smtClean="0"/>
              <a:t>Naming / descriptions</a:t>
            </a:r>
            <a:r>
              <a:rPr lang="en-GB" dirty="0"/>
              <a:t> </a:t>
            </a:r>
            <a:r>
              <a:rPr lang="en-GB" dirty="0" smtClean="0"/>
              <a:t>/ functional &amp; integration diagrams;</a:t>
            </a:r>
          </a:p>
          <a:p>
            <a:pPr lvl="1"/>
            <a:r>
              <a:rPr lang="en-GB" dirty="0" smtClean="0"/>
              <a:t>Composition including rationale;</a:t>
            </a:r>
          </a:p>
          <a:p>
            <a:pPr lvl="1"/>
            <a:r>
              <a:rPr lang="en-GB" dirty="0" smtClean="0"/>
              <a:t>Integration including rationale;</a:t>
            </a:r>
          </a:p>
          <a:p>
            <a:pPr lvl="1"/>
            <a:r>
              <a:rPr lang="en-GB" dirty="0" smtClean="0"/>
              <a:t>(Pointers for use, integration and best use currently lacking);</a:t>
            </a:r>
          </a:p>
          <a:p>
            <a:r>
              <a:rPr lang="en-GB" dirty="0" smtClean="0"/>
              <a:t>Actual diagrams maintained in Archi &amp; BiZZdesign Architect;</a:t>
            </a:r>
          </a:p>
          <a:p>
            <a:pPr lvl="1"/>
            <a:r>
              <a:rPr lang="en-GB" dirty="0" smtClean="0"/>
              <a:t>Export </a:t>
            </a:r>
            <a:r>
              <a:rPr lang="en-GB" dirty="0" smtClean="0"/>
              <a:t>in SVG, convert </a:t>
            </a:r>
            <a:r>
              <a:rPr lang="en-GB" dirty="0" smtClean="0"/>
              <a:t>to </a:t>
            </a:r>
            <a:r>
              <a:rPr lang="en-GB" dirty="0" smtClean="0"/>
              <a:t>PNG using </a:t>
            </a:r>
            <a:r>
              <a:rPr lang="en-GB" dirty="0" err="1" smtClean="0"/>
              <a:t>Inkscape</a:t>
            </a:r>
            <a:r>
              <a:rPr lang="en-GB" dirty="0" smtClean="0"/>
              <a:t>; </a:t>
            </a:r>
            <a:endParaRPr lang="en-GB" dirty="0" smtClean="0"/>
          </a:p>
          <a:p>
            <a:r>
              <a:rPr lang="en-GB" dirty="0" smtClean="0"/>
              <a:t>Current status: most patterns at maturity 3 (usable) or 4 (mature), nothing at maturity 5 (official) due to community board process.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11" y="318268"/>
            <a:ext cx="1100859" cy="1327970"/>
          </a:xfrm>
          <a:prstGeom prst="rect">
            <a:avLst/>
          </a:prstGeom>
        </p:spPr>
      </p:pic>
      <p:pic>
        <p:nvPicPr>
          <p:cNvPr id="5122" name="Picture 2" descr="http://www.archimatetool.com/img/archi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638" y="3483427"/>
            <a:ext cx="1430383" cy="143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84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– the library </a:t>
            </a:r>
            <a:r>
              <a:rPr lang="en-GB" dirty="0" smtClean="0"/>
              <a:t>(Applied Functions/Patterns)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Currently not provided;</a:t>
            </a:r>
          </a:p>
          <a:p>
            <a:r>
              <a:rPr lang="en-GB" dirty="0"/>
              <a:t>W</a:t>
            </a:r>
            <a:r>
              <a:rPr lang="en-GB" dirty="0" smtClean="0"/>
              <a:t>ould need to be based on example organization(s):</a:t>
            </a:r>
          </a:p>
          <a:p>
            <a:pPr lvl="1"/>
            <a:r>
              <a:rPr lang="en-GB" dirty="0" smtClean="0"/>
              <a:t>Context required to understand architecture decisions;</a:t>
            </a:r>
          </a:p>
          <a:p>
            <a:pPr lvl="1"/>
            <a:r>
              <a:rPr lang="en-GB" dirty="0" smtClean="0"/>
              <a:t>Requires much explanation to “make sense”;</a:t>
            </a:r>
          </a:p>
          <a:p>
            <a:pPr lvl="1"/>
            <a:r>
              <a:rPr lang="en-GB" dirty="0" smtClean="0"/>
              <a:t>“Many ways lead to Rome” problem;</a:t>
            </a:r>
          </a:p>
          <a:p>
            <a:r>
              <a:rPr lang="en-GB" dirty="0" smtClean="0"/>
              <a:t>Cookbook approach for Patterns feasible?</a:t>
            </a:r>
          </a:p>
          <a:p>
            <a:r>
              <a:rPr lang="en-GB" dirty="0" smtClean="0"/>
              <a:t>(Applied) Services can inspire Product &amp; Services Catalogues?</a:t>
            </a:r>
          </a:p>
          <a:p>
            <a:pPr marL="274320" lvl="1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11" y="318268"/>
            <a:ext cx="1100859" cy="1327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61" y="3678382"/>
            <a:ext cx="2274359" cy="220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– the library </a:t>
            </a:r>
            <a:r>
              <a:rPr lang="en-GB" dirty="0" smtClean="0"/>
              <a:t>(Quality Attributes)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7599218" cy="3809999"/>
          </a:xfrm>
        </p:spPr>
        <p:txBody>
          <a:bodyPr/>
          <a:lstStyle/>
          <a:p>
            <a:r>
              <a:rPr lang="en-GB" dirty="0" smtClean="0"/>
              <a:t>Quality Attributes (QAs) themselves stable since 2009;</a:t>
            </a:r>
          </a:p>
          <a:p>
            <a:r>
              <a:rPr lang="en-GB" dirty="0" smtClean="0"/>
              <a:t>QA levels crude and under-researched;</a:t>
            </a:r>
          </a:p>
          <a:p>
            <a:r>
              <a:rPr lang="en-GB" dirty="0" smtClean="0"/>
              <a:t>Application in practice:</a:t>
            </a:r>
          </a:p>
          <a:p>
            <a:pPr lvl="1"/>
            <a:r>
              <a:rPr lang="en-GB" dirty="0" smtClean="0"/>
              <a:t>“Qualitative” discussion of qualities very valuable;</a:t>
            </a:r>
          </a:p>
          <a:p>
            <a:pPr lvl="1"/>
            <a:r>
              <a:rPr lang="en-GB" dirty="0" smtClean="0"/>
              <a:t>Application of quality levels in designs not standardized.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11" y="318268"/>
            <a:ext cx="1100859" cy="1327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633" y="3886200"/>
            <a:ext cx="2074478" cy="197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iamond Grid 16x9">
  <a:themeElements>
    <a:clrScheme name="OIAm">
      <a:dk1>
        <a:sysClr val="windowText" lastClr="000000"/>
      </a:dk1>
      <a:lt1>
        <a:sysClr val="window" lastClr="FFFFFF"/>
      </a:lt1>
      <a:dk2>
        <a:srgbClr val="004B6C"/>
      </a:dk2>
      <a:lt2>
        <a:srgbClr val="DBEFF9"/>
      </a:lt2>
      <a:accent1>
        <a:srgbClr val="00BAF1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A756325-7277-4DC4-9FA7-9455AC991426}" vid="{2CEDE0DD-1E6D-4441-A8D3-66B4047DAA37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872</Words>
  <Application>Microsoft Office PowerPoint</Application>
  <PresentationFormat>Widescreen</PresentationFormat>
  <Paragraphs>116</Paragraphs>
  <Slides>18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Titillium Web</vt:lpstr>
      <vt:lpstr>Diamond Grid 16x9</vt:lpstr>
      <vt:lpstr>The new OIAr &amp; a cookbook approach</vt:lpstr>
      <vt:lpstr>Conversation points</vt:lpstr>
      <vt:lpstr>Intended use of the OIAr</vt:lpstr>
      <vt:lpstr>History of the OIAr – the early days</vt:lpstr>
      <vt:lpstr>History of the OIAr – increasing maturity</vt:lpstr>
      <vt:lpstr>Content – the library (Generic Functions)</vt:lpstr>
      <vt:lpstr>Content – the library (Generic Patterns)</vt:lpstr>
      <vt:lpstr>Content – the library (Applied Functions/Patterns)</vt:lpstr>
      <vt:lpstr>Content – the library (Quality Attributes)</vt:lpstr>
      <vt:lpstr>Content – the library (Landscapes)</vt:lpstr>
      <vt:lpstr>PowerPoint Presentation</vt:lpstr>
      <vt:lpstr>Content – self-study materials</vt:lpstr>
      <vt:lpstr>Content – community materials</vt:lpstr>
      <vt:lpstr>Cookbook – difference with “examples”?</vt:lpstr>
      <vt:lpstr>Cookbook approach – what is it?</vt:lpstr>
      <vt:lpstr>Cookbook approach – why would it help?</vt:lpstr>
      <vt:lpstr>Where to go from here?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2015-06-27T12:04:55Z</dcterms:created>
  <dcterms:modified xsi:type="dcterms:W3CDTF">2015-07-03T10:03:59Z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