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3" r:id="rId9"/>
    <p:sldId id="266" r:id="rId10"/>
    <p:sldId id="264" r:id="rId11"/>
    <p:sldId id="265" r:id="rId1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" y="4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59041DB8-B66F-4DC8-A96E-33677E0F90F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EB49C4A-65AC-492D-9701-81B46C3AD0E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3454182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7/3/2015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3143" y="6289679"/>
            <a:ext cx="3704488" cy="217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 flipV="1">
            <a:off x="3033143" y="6172200"/>
            <a:ext cx="8549257" cy="108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5" y="5859780"/>
            <a:ext cx="1810117" cy="8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Consultants infra trainen </a:t>
            </a:r>
            <a:r>
              <a:rPr lang="nl-NL" dirty="0" smtClean="0"/>
              <a:t>in OIAm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OIAm community day 2015-07-01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1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2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Gesprekspunten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0526" y="1981201"/>
            <a:ext cx="10702834" cy="3809999"/>
          </a:xfrm>
        </p:spPr>
        <p:txBody>
          <a:bodyPr>
            <a:normAutofit/>
          </a:bodyPr>
          <a:lstStyle/>
          <a:p>
            <a:r>
              <a:rPr lang="nl-NL" dirty="0" smtClean="0"/>
              <a:t>Scenario’s: wie worden getraind &amp; waarvoor;</a:t>
            </a:r>
          </a:p>
          <a:p>
            <a:r>
              <a:rPr lang="nl-NL" dirty="0" smtClean="0"/>
              <a:t>Uitdagingen versus successen;</a:t>
            </a:r>
          </a:p>
          <a:p>
            <a:r>
              <a:rPr lang="nl-NL" dirty="0" smtClean="0"/>
              <a:t>Mogelijke aanpak van de uitdagingen;</a:t>
            </a:r>
          </a:p>
          <a:p>
            <a:r>
              <a:rPr lang="nl-NL" dirty="0" smtClean="0"/>
              <a:t>Open discussie.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portermagazine.co.nz/sites/exportermagazine.co.nz/files/101837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11" y="790255"/>
            <a:ext cx="3378926" cy="25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Scenario 1: “</a:t>
            </a:r>
            <a:r>
              <a:rPr lang="nl-NL" dirty="0" err="1" smtClean="0"/>
              <a:t>Upskilling</a:t>
            </a:r>
            <a:r>
              <a:rPr lang="nl-NL" dirty="0" smtClean="0"/>
              <a:t>”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Training gericht op:</a:t>
            </a:r>
          </a:p>
          <a:p>
            <a:pPr lvl="1"/>
            <a:r>
              <a:rPr lang="nl-NL" dirty="0" smtClean="0"/>
              <a:t>“Young professional” met weinig ervaring, of</a:t>
            </a:r>
            <a:br>
              <a:rPr lang="nl-NL" dirty="0" smtClean="0"/>
            </a:br>
            <a:r>
              <a:rPr lang="nl-NL" dirty="0" smtClean="0"/>
              <a:t>consultant met meerdere jaren ervaring;</a:t>
            </a:r>
          </a:p>
          <a:p>
            <a:pPr lvl="1"/>
            <a:r>
              <a:rPr lang="nl-NL" dirty="0" smtClean="0"/>
              <a:t>Geen of nauwelijks ervaring op het gebied van architectuur;</a:t>
            </a:r>
          </a:p>
          <a:p>
            <a:pPr lvl="1"/>
            <a:r>
              <a:rPr lang="nl-NL" dirty="0" smtClean="0"/>
              <a:t>Denkwereld gebaseerd op infrastructuurengineering en/of –ontwerp;</a:t>
            </a:r>
          </a:p>
          <a:p>
            <a:r>
              <a:rPr lang="nl-NL" dirty="0" smtClean="0"/>
              <a:t>Doel van de training: professional inzetbaar maken op opdrachten die “hoger” in de markt liggen;</a:t>
            </a:r>
          </a:p>
          <a:p>
            <a:r>
              <a:rPr lang="nl-NL" dirty="0" smtClean="0"/>
              <a:t>Opdrachtgever verwacht korte theoretische training; ervaring komt daarna bij werken in de praktijk.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noactueel.nl/Resizes/mainarticleimage/PageFiles/65/96/9665/001_RBIAdam-image-12363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622209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Scenario 2: Omscholen/bijscholen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Training gericht op:</a:t>
            </a:r>
          </a:p>
          <a:p>
            <a:pPr lvl="1"/>
            <a:r>
              <a:rPr lang="nl-NL" dirty="0" smtClean="0"/>
              <a:t>Architecten (en lead designers met die titel);</a:t>
            </a:r>
            <a:endParaRPr lang="nl-NL" dirty="0"/>
          </a:p>
          <a:p>
            <a:pPr lvl="1"/>
            <a:r>
              <a:rPr lang="nl-NL" dirty="0" smtClean="0"/>
              <a:t>Veel ervaring </a:t>
            </a:r>
            <a:r>
              <a:rPr lang="nl-NL" dirty="0"/>
              <a:t>op het gebied van </a:t>
            </a:r>
            <a:r>
              <a:rPr lang="nl-NL" dirty="0" smtClean="0"/>
              <a:t>architectuur (niet altijd infrastructuur-);</a:t>
            </a:r>
            <a:endParaRPr lang="nl-NL" dirty="0"/>
          </a:p>
          <a:p>
            <a:pPr lvl="1"/>
            <a:r>
              <a:rPr lang="nl-NL" dirty="0"/>
              <a:t>Denkwereld gebaseerd op </a:t>
            </a:r>
            <a:r>
              <a:rPr lang="nl-NL" dirty="0" smtClean="0"/>
              <a:t>traditionele, constructie-gebaseerde modellering;</a:t>
            </a:r>
            <a:endParaRPr lang="nl-NL" dirty="0"/>
          </a:p>
          <a:p>
            <a:r>
              <a:rPr lang="nl-NL" dirty="0"/>
              <a:t>Doel van de training: professional inzetbaar </a:t>
            </a:r>
            <a:r>
              <a:rPr lang="nl-NL" dirty="0" smtClean="0"/>
              <a:t>houden, of inzetbaar maken </a:t>
            </a:r>
            <a:r>
              <a:rPr lang="nl-NL" dirty="0"/>
              <a:t>op </a:t>
            </a:r>
            <a:r>
              <a:rPr lang="nl-NL" dirty="0" smtClean="0"/>
              <a:t>moeilijk </a:t>
            </a:r>
            <a:r>
              <a:rPr lang="nl-NL" dirty="0" err="1" smtClean="0"/>
              <a:t>invulbare</a:t>
            </a:r>
            <a:r>
              <a:rPr lang="nl-NL" dirty="0" smtClean="0"/>
              <a:t> marktvraag;</a:t>
            </a:r>
            <a:endParaRPr lang="nl-NL" dirty="0"/>
          </a:p>
          <a:p>
            <a:r>
              <a:rPr lang="nl-NL" dirty="0"/>
              <a:t>Opdrachtgever verwacht korte theoretische training; </a:t>
            </a:r>
            <a:r>
              <a:rPr lang="nl-NL" dirty="0" smtClean="0"/>
              <a:t>inpassing van de nieuwe denkbeelden moet voor ervaren professionals “makkelijk” zijn.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2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c02.deviantart.net/fs70/i/2013/112/1/3/success_boy_png_by_strikercomrade-d62lqi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89" y="2960914"/>
            <a:ext cx="2920361" cy="31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Successen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Young professionals kunnen met functioneel denken hele infrastructuur-voorzieningen beschrijven, zonder dat ze diepgaande ervaring met complexe producten hoeven op te doen;</a:t>
            </a:r>
          </a:p>
          <a:p>
            <a:r>
              <a:rPr lang="nl-NL" dirty="0" smtClean="0"/>
              <a:t>Ervaren consultants kunnen breder opereren dan voorheen;</a:t>
            </a:r>
          </a:p>
          <a:p>
            <a:r>
              <a:rPr lang="nl-NL" dirty="0" smtClean="0"/>
              <a:t>Non-infra architecten kunnen infrastructuur eindelijk “bevatten”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Trainen on-the-job, “</a:t>
            </a:r>
            <a:r>
              <a:rPr lang="en-GB" dirty="0" smtClean="0"/>
              <a:t>learning by doing</a:t>
            </a:r>
            <a:r>
              <a:rPr lang="nl-NL" dirty="0" smtClean="0"/>
              <a:t>”:</a:t>
            </a:r>
          </a:p>
          <a:p>
            <a:r>
              <a:rPr lang="nl-NL" dirty="0" smtClean="0"/>
              <a:t>Architect aan hogeschool / nieuwe werkplek,</a:t>
            </a:r>
          </a:p>
          <a:p>
            <a:r>
              <a:rPr lang="nl-NL" dirty="0" smtClean="0"/>
              <a:t>Informatieadviseur / aanbesteding werkplek.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1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e/e2/Rubik%27s_C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37" y="4251299"/>
            <a:ext cx="3231333" cy="18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Functioneel denken is voor veel mensen wezensvreemd!</a:t>
            </a:r>
          </a:p>
          <a:p>
            <a:r>
              <a:rPr lang="nl-NL" dirty="0"/>
              <a:t>Niet iedereen heeft ervaring met </a:t>
            </a:r>
            <a:r>
              <a:rPr lang="nl-NL" dirty="0" smtClean="0"/>
              <a:t>architectuurproducten;</a:t>
            </a:r>
            <a:endParaRPr lang="nl-NL" dirty="0"/>
          </a:p>
          <a:p>
            <a:r>
              <a:rPr lang="nl-NL" dirty="0" smtClean="0"/>
              <a:t>Hoe een bekend architectuurproduct eruit zien omgezet in functionele termen is onbekend;</a:t>
            </a:r>
          </a:p>
          <a:p>
            <a:r>
              <a:rPr lang="nl-NL" dirty="0" smtClean="0"/>
              <a:t>Mensen met ervaring in de realisatie kunnen niet “loslaten” voor de ontwerpers.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6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harmatoevlucht.nl/wp-content/uploads/Gereedsch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44" y="427244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Aanpakken van de uitdagingen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Modelleervaardigheden afzonderlijk vooraf trainen?</a:t>
            </a:r>
          </a:p>
          <a:p>
            <a:r>
              <a:rPr lang="nl-NL" dirty="0"/>
              <a:t>M</a:t>
            </a:r>
            <a:r>
              <a:rPr lang="nl-NL" dirty="0" smtClean="0"/>
              <a:t>eer oefeningen voor functioneel denken?</a:t>
            </a:r>
          </a:p>
          <a:p>
            <a:r>
              <a:rPr lang="nl-NL" dirty="0" smtClean="0"/>
              <a:t>Voorbeelden van functioneel ingestoken architectuurproducten (“</a:t>
            </a:r>
            <a:r>
              <a:rPr lang="nl-NL" dirty="0" err="1" smtClean="0"/>
              <a:t>cookbook</a:t>
            </a:r>
            <a:r>
              <a:rPr lang="nl-NL" dirty="0" smtClean="0"/>
              <a:t>”);</a:t>
            </a:r>
          </a:p>
          <a:p>
            <a:r>
              <a:rPr lang="nl-NL" dirty="0" smtClean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2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d1.whstatic.com/images/thumb/0/0d/Form-an-Opinion-Step-1.jpg/670px-Form-an-Opinion-St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399" y="3537917"/>
            <a:ext cx="3413125" cy="25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Jullie mening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Wat denken jullie van:</a:t>
            </a:r>
          </a:p>
          <a:p>
            <a:r>
              <a:rPr lang="nl-NL" dirty="0" smtClean="0"/>
              <a:t>De uitdagingen in het trainen van (infrastructuur)architecten;</a:t>
            </a:r>
          </a:p>
          <a:p>
            <a:r>
              <a:rPr lang="nl-NL" dirty="0" smtClean="0"/>
              <a:t>De beschikbare trainingen en materialen;</a:t>
            </a:r>
          </a:p>
          <a:p>
            <a:r>
              <a:rPr lang="nl-NL" dirty="0" smtClean="0"/>
              <a:t>De genoemde aanpakken;</a:t>
            </a:r>
          </a:p>
          <a:p>
            <a:r>
              <a:rPr lang="nl-NL" dirty="0" smtClean="0"/>
              <a:t>Andere zaken?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8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besluit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314406" cy="3809999"/>
          </a:xfrm>
        </p:spPr>
        <p:txBody>
          <a:bodyPr/>
          <a:lstStyle/>
          <a:p>
            <a:r>
              <a:rPr lang="nl-NL" dirty="0" smtClean="0"/>
              <a:t>Tips en tricks zijn meer dan welkom!</a:t>
            </a:r>
          </a:p>
          <a:p>
            <a:r>
              <a:rPr lang="nl-NL" dirty="0" smtClean="0"/>
              <a:t>Deel je successen in de LinkedIn groep;</a:t>
            </a:r>
          </a:p>
          <a:p>
            <a:r>
              <a:rPr lang="nl-NL" dirty="0" smtClean="0"/>
              <a:t>Deel je leerpunten desgewenst privé</a:t>
            </a:r>
            <a:br>
              <a:rPr lang="nl-NL" dirty="0" smtClean="0"/>
            </a:br>
            <a:r>
              <a:rPr lang="nl-NL" dirty="0" smtClean="0"/>
              <a:t>met andere trainers/ontwikkelaars.</a:t>
            </a:r>
            <a:endParaRPr lang="nl-NL" dirty="0"/>
          </a:p>
        </p:txBody>
      </p:sp>
      <p:pic>
        <p:nvPicPr>
          <p:cNvPr id="1026" name="Picture 2" descr="http://www.gilroystainedglass.com/wp-content/uploads/2014/04/LinkedIn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45" y="1646238"/>
            <a:ext cx="1455510" cy="12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regboswell.files.wordpress.com/2012/08/old-cell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8051" y="2289906"/>
            <a:ext cx="4921521" cy="36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OIAm">
      <a:dk1>
        <a:sysClr val="windowText" lastClr="000000"/>
      </a:dk1>
      <a:lt1>
        <a:sysClr val="window" lastClr="FFFFFF"/>
      </a:lt1>
      <a:dk2>
        <a:srgbClr val="004B6C"/>
      </a:dk2>
      <a:lt2>
        <a:srgbClr val="DBEFF9"/>
      </a:lt2>
      <a:accent1>
        <a:srgbClr val="00BAF1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A756325-7277-4DC4-9FA7-9455AC991426}" vid="{2CEDE0DD-1E6D-4441-A8D3-66B4047DAA37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Titillium Web</vt:lpstr>
      <vt:lpstr>Diamond Grid 16x9</vt:lpstr>
      <vt:lpstr>Consultants infra trainen in OIAm</vt:lpstr>
      <vt:lpstr>Gesprekspunten</vt:lpstr>
      <vt:lpstr>Scenario 1: “Upskilling”</vt:lpstr>
      <vt:lpstr>Scenario 2: Omscholen/bijscholen</vt:lpstr>
      <vt:lpstr>Successen</vt:lpstr>
      <vt:lpstr>Uitdagingen</vt:lpstr>
      <vt:lpstr>Aanpakken van de uitdagingen</vt:lpstr>
      <vt:lpstr>Jullie mening</vt:lpstr>
      <vt:lpstr>Tot besluit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2015-06-27T12:04:55Z</dcterms:created>
  <dcterms:modified xsi:type="dcterms:W3CDTF">2015-07-03T10:02:02Z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