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3" r:id="rId2"/>
  </p:sldMasterIdLst>
  <p:notesMasterIdLst>
    <p:notesMasterId r:id="rId33"/>
  </p:notesMasterIdLst>
  <p:sldIdLst>
    <p:sldId id="310" r:id="rId3"/>
    <p:sldId id="312" r:id="rId4"/>
    <p:sldId id="314" r:id="rId5"/>
    <p:sldId id="356" r:id="rId6"/>
    <p:sldId id="313" r:id="rId7"/>
    <p:sldId id="363" r:id="rId8"/>
    <p:sldId id="354" r:id="rId9"/>
    <p:sldId id="379" r:id="rId10"/>
    <p:sldId id="360" r:id="rId11"/>
    <p:sldId id="361" r:id="rId12"/>
    <p:sldId id="362" r:id="rId13"/>
    <p:sldId id="357" r:id="rId14"/>
    <p:sldId id="380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51" r:id="rId30"/>
    <p:sldId id="355" r:id="rId31"/>
    <p:sldId id="353" r:id="rId3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rgbClr val="1A3E8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kern="1200">
        <a:solidFill>
          <a:srgbClr val="1A3E8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kern="1200">
        <a:solidFill>
          <a:srgbClr val="1A3E8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kern="1200">
        <a:solidFill>
          <a:srgbClr val="1A3E8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kern="1200">
        <a:solidFill>
          <a:srgbClr val="1A3E8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1A3E8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1A3E8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1A3E8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1A3E8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05BB90"/>
    <a:srgbClr val="1A3E80"/>
    <a:srgbClr val="CC9900"/>
    <a:srgbClr val="33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2" autoAdjust="0"/>
  </p:normalViewPr>
  <p:slideViewPr>
    <p:cSldViewPr>
      <p:cViewPr varScale="1">
        <p:scale>
          <a:sx n="88" d="100"/>
          <a:sy n="88" d="100"/>
        </p:scale>
        <p:origin x="114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5CC5-94E3-42FA-94BE-0D0636AE4FF2}" type="datetimeFigureOut">
              <a:rPr lang="nl-NL" smtClean="0"/>
              <a:t>26-1-2019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63CD7-1BD8-40C9-89AA-DFF309F6EA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6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3CD7-1BD8-40C9-89AA-DFF309F6EA8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Needed for directing students.</a:t>
            </a:r>
          </a:p>
          <a:p>
            <a:r>
              <a:rPr lang="en-US" dirty="0"/>
              <a:t>Relation between documents is essential.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3CD7-1BD8-40C9-89AA-DFF309F6EA8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25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3CD7-1BD8-40C9-89AA-DFF309F6EA8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24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3CD7-1BD8-40C9-89AA-DFF309F6EA8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85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3CD7-1BD8-40C9-89AA-DFF309F6EA8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12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3CD7-1BD8-40C9-89AA-DFF309F6EA8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89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It’s about the logical ordering and dependencies; not necessarily chronological ordering.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Borrowed from </a:t>
            </a:r>
            <a:r>
              <a:rPr lang="nl-NL" dirty="0"/>
              <a:t>Paul E. Rook (1986) </a:t>
            </a:r>
            <a:r>
              <a:rPr lang="en-US" i="1" dirty="0"/>
              <a:t>Controlling software projects.</a:t>
            </a: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A1FA0-A4E0-4291-9C56-B5502E575D0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75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A1FA0-A4E0-4291-9C56-B5502E575D0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60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A1FA0-A4E0-4291-9C56-B5502E575D0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42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</a:t>
            </a:r>
            <a:r>
              <a:rPr lang="en-US" baseline="0" dirty="0"/>
              <a:t> modeling acts as a pivot between demand and supply.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3CD7-1BD8-40C9-89AA-DFF309F6EA8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00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7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0" y="1742809"/>
            <a:ext cx="8516112" cy="40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3" y="1064311"/>
            <a:ext cx="828092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725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66726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72816"/>
            <a:ext cx="8219256" cy="396044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189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9B1AD7-56BA-47F3-9A5E-B995EE068E70}" type="datetimeFigureOut">
              <a:rPr lang="nl-NL" smtClean="0"/>
              <a:t>26-1-2019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475D69-4D62-4087-A995-318D071FCF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19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9552" y="1772816"/>
            <a:ext cx="5832648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Gebruik lettertype en –grootte: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Kop: </a:t>
            </a:r>
            <a:r>
              <a:rPr lang="nl-NL" dirty="0" err="1"/>
              <a:t>georgia</a:t>
            </a:r>
            <a:r>
              <a:rPr lang="nl-NL" dirty="0"/>
              <a:t>, 28, een tussenwoord (zie voorbeeld 1ste pagina) moet cursief in de roze kleur (RGB 230, 20, 105) de overige tekst krijgt de blauwe kleur (RGB 0, 65, 140).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Tekstvak</a:t>
            </a:r>
            <a:r>
              <a:rPr lang="nl-NL" dirty="0"/>
              <a:t>: </a:t>
            </a:r>
            <a:r>
              <a:rPr lang="nl-NL" dirty="0" err="1"/>
              <a:t>arial</a:t>
            </a:r>
            <a:r>
              <a:rPr lang="nl-NL" dirty="0"/>
              <a:t>, 18, tekstkleur: blauw (RGB 0, 65, 140).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Nieuwe dia invoegen: via Start, nieuwe dia kun je titeldia’s en vervolgdia’s toevoegen. </a:t>
            </a:r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80" y="1062702"/>
            <a:ext cx="245059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5832648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80" y="1062702"/>
            <a:ext cx="245059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5832648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80" y="1062702"/>
            <a:ext cx="245059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4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5832648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80" y="1052736"/>
            <a:ext cx="2450592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4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5832648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/>
          <a:stretch/>
        </p:blipFill>
        <p:spPr>
          <a:xfrm>
            <a:off x="6369880" y="1062702"/>
            <a:ext cx="245059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9553" y="1772816"/>
            <a:ext cx="5832650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80" y="1062702"/>
            <a:ext cx="2450592" cy="47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4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9553" y="1772816"/>
            <a:ext cx="5832650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80" y="1062702"/>
            <a:ext cx="245059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7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8" y="1755002"/>
            <a:ext cx="8497824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08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9553" y="1772816"/>
            <a:ext cx="5832650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8194" name="Picture 2" descr="C:\Users\YZ0047225\Desktop\ppt\gebruikt\Yvonne klein  4198 groo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/>
          <a:stretch/>
        </p:blipFill>
        <p:spPr bwMode="auto">
          <a:xfrm>
            <a:off x="6369880" y="1062702"/>
            <a:ext cx="2450592" cy="47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9553" y="1772816"/>
            <a:ext cx="5832650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80" y="1069356"/>
            <a:ext cx="245059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31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9553" y="1772816"/>
            <a:ext cx="5832650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80" y="1069356"/>
            <a:ext cx="245059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68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9553" y="1772816"/>
            <a:ext cx="5832650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404298" y="1052513"/>
            <a:ext cx="2416175" cy="4773612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270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582818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9553" y="1772816"/>
            <a:ext cx="5832650" cy="4005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26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7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8" y="1754428"/>
            <a:ext cx="8497824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0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7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8" y="1755001"/>
            <a:ext cx="8497824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7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8" y="1754428"/>
            <a:ext cx="8497824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4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7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5" y="1758147"/>
            <a:ext cx="8495607" cy="40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7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8" y="1754428"/>
            <a:ext cx="8497824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4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7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8" y="1754428"/>
            <a:ext cx="8497824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7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313060" y="1754427"/>
            <a:ext cx="8507412" cy="4083050"/>
          </a:xfrm>
          <a:prstGeom prst="rect">
            <a:avLst/>
          </a:prstGeom>
        </p:spPr>
        <p:txBody>
          <a:bodyPr/>
          <a:lstStyle>
            <a:lvl1pPr>
              <a:defRPr sz="1350" baseline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In dit vak kan je een eigen afbeelding toevoegen.</a:t>
            </a:r>
          </a:p>
        </p:txBody>
      </p:sp>
    </p:spTree>
    <p:extLst>
      <p:ext uri="{BB962C8B-B14F-4D97-AF65-F5344CB8AC3E}">
        <p14:creationId xmlns:p14="http://schemas.microsoft.com/office/powerpoint/2010/main" val="97935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1052736"/>
            <a:ext cx="571500" cy="4826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5"/>
          <a:stretch/>
        </p:blipFill>
        <p:spPr>
          <a:xfrm>
            <a:off x="303716" y="5898728"/>
            <a:ext cx="8521200" cy="48285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39945" y="6525924"/>
            <a:ext cx="47525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b="0" spc="158" dirty="0">
                <a:solidFill>
                  <a:srgbClr val="D7A500"/>
                </a:solidFill>
                <a:latin typeface="Transit-Normal" pitchFamily="2" charset="0"/>
              </a:rPr>
              <a:t>Windesheim</a:t>
            </a:r>
            <a:r>
              <a:rPr lang="nl-NL" sz="600" b="0" spc="158" baseline="0" dirty="0">
                <a:solidFill>
                  <a:srgbClr val="D7A500"/>
                </a:solidFill>
                <a:latin typeface="Transit-Normal" pitchFamily="2" charset="0"/>
              </a:rPr>
              <a:t> zet kennis in werking</a:t>
            </a:r>
            <a:endParaRPr lang="nl-NL" sz="600" b="0" spc="158" dirty="0">
              <a:solidFill>
                <a:srgbClr val="D7A500"/>
              </a:solidFill>
              <a:latin typeface="Transit-Normal" pitchFamily="2" charset="0"/>
            </a:endParaRPr>
          </a:p>
        </p:txBody>
      </p:sp>
      <p:pic>
        <p:nvPicPr>
          <p:cNvPr id="6" name="Afbeelding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85" y="258702"/>
            <a:ext cx="2096296" cy="50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39945" y="6525924"/>
            <a:ext cx="47525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b="0" spc="158" dirty="0">
                <a:solidFill>
                  <a:srgbClr val="D7A500"/>
                </a:solidFill>
                <a:latin typeface="Transit-Normal" pitchFamily="2" charset="0"/>
              </a:rPr>
              <a:t>Windesheim</a:t>
            </a:r>
            <a:r>
              <a:rPr lang="nl-NL" sz="600" b="0" spc="158" baseline="0" dirty="0">
                <a:solidFill>
                  <a:srgbClr val="D7A500"/>
                </a:solidFill>
                <a:latin typeface="Transit-Normal" pitchFamily="2" charset="0"/>
              </a:rPr>
              <a:t> zet kennis in werking</a:t>
            </a:r>
            <a:endParaRPr lang="nl-NL" sz="600" b="0" spc="158" dirty="0">
              <a:solidFill>
                <a:srgbClr val="D7A500"/>
              </a:solidFill>
              <a:latin typeface="Transit-Normal" pitchFamily="2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1052736"/>
            <a:ext cx="571500" cy="482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5"/>
          <a:stretch/>
        </p:blipFill>
        <p:spPr>
          <a:xfrm>
            <a:off x="303716" y="5898728"/>
            <a:ext cx="8521200" cy="482852"/>
          </a:xfrm>
          <a:prstGeom prst="rect">
            <a:avLst/>
          </a:prstGeom>
        </p:spPr>
      </p:pic>
      <p:pic>
        <p:nvPicPr>
          <p:cNvPr id="9" name="Afbeelding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85" y="258702"/>
            <a:ext cx="2096296" cy="50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0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infra-repository.or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esheim.nl/studeren/opleidingen/techniek/technische-informati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bram@abbekerk.demon.nl" TargetMode="External"/><Relationship Id="rId4" Type="http://schemas.openxmlformats.org/officeDocument/2006/relationships/hyperlink" Target="mailto:an.abbekerk@windesheim.n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1.gi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3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42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627784" y="5877272"/>
            <a:ext cx="6667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2000" b="1" dirty="0" err="1">
                <a:solidFill>
                  <a:schemeClr val="tx1"/>
                </a:solidFill>
              </a:rPr>
              <a:t>OIAm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for</a:t>
            </a:r>
            <a:r>
              <a:rPr lang="nl-NL" sz="2000" b="1" dirty="0">
                <a:solidFill>
                  <a:schemeClr val="tx1"/>
                </a:solidFill>
              </a:rPr>
              <a:t> IT </a:t>
            </a:r>
            <a:r>
              <a:rPr lang="nl-NL" sz="2000" b="1" dirty="0" err="1">
                <a:solidFill>
                  <a:schemeClr val="tx1"/>
                </a:solidFill>
              </a:rPr>
              <a:t>infrastructure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students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99592" y="1340768"/>
            <a:ext cx="7489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 dirty="0" err="1">
                <a:solidFill>
                  <a:srgbClr val="00418C"/>
                </a:solidFill>
                <a:latin typeface="Georgia" pitchFamily="18" charset="0"/>
                <a:ea typeface="+mj-ea"/>
                <a:cs typeface="+mj-cs"/>
              </a:rPr>
              <a:t>OIAm@Windesheim</a:t>
            </a:r>
            <a:endParaRPr lang="nl-NL" sz="2800" dirty="0">
              <a:solidFill>
                <a:srgbClr val="00418C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1506" name="Picture 2" descr="http://m.c.lnkd.licdn.com/media/p/8/005/017/213/2c426d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7311"/>
            <a:ext cx="837309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bizzdesign.nl/assets/Uploads/Logos/logo-oi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1365"/>
            <a:ext cx="9810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4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165" y="958350"/>
            <a:ext cx="7664010" cy="1143000"/>
          </a:xfrm>
        </p:spPr>
        <p:txBody>
          <a:bodyPr/>
          <a:lstStyle/>
          <a:p>
            <a:r>
              <a:rPr lang="nl-NL" dirty="0"/>
              <a:t>IT Infrastructure life-</a:t>
            </a:r>
            <a:r>
              <a:rPr lang="nl-NL" dirty="0" err="1"/>
              <a:t>cycle</a:t>
            </a:r>
            <a:r>
              <a:rPr lang="nl-NL" dirty="0"/>
              <a:t> model: </a:t>
            </a:r>
            <a:r>
              <a:rPr lang="nl-NL" dirty="0" err="1"/>
              <a:t>deliverables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9" y="1547067"/>
            <a:ext cx="8463039" cy="44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165" y="958350"/>
            <a:ext cx="7664010" cy="1143000"/>
          </a:xfrm>
        </p:spPr>
        <p:txBody>
          <a:bodyPr/>
          <a:lstStyle/>
          <a:p>
            <a:r>
              <a:rPr lang="nl-NL" dirty="0"/>
              <a:t>IT Infrastructure life-</a:t>
            </a:r>
            <a:r>
              <a:rPr lang="nl-NL" dirty="0" err="1"/>
              <a:t>cycle</a:t>
            </a:r>
            <a:r>
              <a:rPr lang="nl-NL" dirty="0"/>
              <a:t> model: </a:t>
            </a:r>
            <a:r>
              <a:rPr lang="nl-NL" dirty="0" err="1"/>
              <a:t>methods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5"/>
            <a:ext cx="8352928" cy="407062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891551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0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4522551" y="2575336"/>
            <a:ext cx="2990700" cy="35880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Supply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3165" y="2575336"/>
            <a:ext cx="3005166" cy="35880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Demand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74" y="539525"/>
            <a:ext cx="8229600" cy="634082"/>
          </a:xfrm>
        </p:spPr>
        <p:txBody>
          <a:bodyPr/>
          <a:lstStyle/>
          <a:p>
            <a:r>
              <a:rPr lang="en-US" dirty="0"/>
              <a:t>Phases and topics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507138" y="1340768"/>
            <a:ext cx="4680519" cy="950149"/>
            <a:chOff x="1665518" y="1064388"/>
            <a:chExt cx="4680519" cy="950149"/>
          </a:xfrm>
        </p:grpSpPr>
        <p:sp>
          <p:nvSpPr>
            <p:cNvPr id="21" name="Rectangle 20"/>
            <p:cNvSpPr/>
            <p:nvPr/>
          </p:nvSpPr>
          <p:spPr>
            <a:xfrm>
              <a:off x="1665518" y="1064388"/>
              <a:ext cx="4680519" cy="950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/>
                <a:t>Test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859614" y="1463824"/>
              <a:ext cx="1309499" cy="44100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Strategy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381363" y="1459860"/>
              <a:ext cx="1297761" cy="44534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Test cases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891374" y="1459860"/>
              <a:ext cx="1310489" cy="4449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Test Report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130153" y="3278718"/>
            <a:ext cx="1247010" cy="246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FD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31420" y="3727146"/>
            <a:ext cx="1247010" cy="4327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Functionality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30153" y="4304172"/>
            <a:ext cx="1247010" cy="4327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Quality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4413" y="3269281"/>
            <a:ext cx="1247010" cy="2472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Requirements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15680" y="3717709"/>
            <a:ext cx="1247010" cy="4327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Functional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4413" y="4294735"/>
            <a:ext cx="1247010" cy="6334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Non-functional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6250" y="3278718"/>
            <a:ext cx="1247010" cy="2467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TD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77518" y="3727146"/>
            <a:ext cx="1247010" cy="4327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6694" y="4252848"/>
            <a:ext cx="1247010" cy="4346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Specs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50708" y="3282246"/>
            <a:ext cx="1310628" cy="245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Realization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50708" y="3730674"/>
            <a:ext cx="1311895" cy="6791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Hardware</a:t>
            </a:r>
          </a:p>
          <a:p>
            <a:pPr algn="ctr"/>
            <a:r>
              <a:rPr lang="en-US" sz="1400" dirty="0"/>
              <a:t>Software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51837" y="4517412"/>
            <a:ext cx="1309499" cy="4453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Configuration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49196" y="3284457"/>
            <a:ext cx="1345400" cy="2472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Production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56317" y="3668218"/>
            <a:ext cx="1331158" cy="4392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Infrastructure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79890" y="4244929"/>
            <a:ext cx="1320852" cy="4327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SLA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5351" y="3272243"/>
            <a:ext cx="1247010" cy="2472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Project</a:t>
            </a:r>
          </a:p>
          <a:p>
            <a:pPr algn="ctr"/>
            <a:r>
              <a:rPr lang="en-US" sz="1400" dirty="0"/>
              <a:t>Assignment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2035" y="3818155"/>
            <a:ext cx="1247010" cy="4327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2035" y="4308032"/>
            <a:ext cx="1247010" cy="4392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Problem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20016" y="5107984"/>
            <a:ext cx="1247010" cy="4018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Principles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42455" y="4910033"/>
            <a:ext cx="1234708" cy="4018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Directions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690470" y="5259845"/>
            <a:ext cx="1247010" cy="4018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Prescriptions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63011" y="5072492"/>
            <a:ext cx="1310489" cy="4018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Procedures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2035" y="5272140"/>
            <a:ext cx="1247010" cy="40182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Governance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69914" y="5022720"/>
            <a:ext cx="1310489" cy="4018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Report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80756" y="4728825"/>
            <a:ext cx="1247010" cy="4346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Interfaces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23956" y="4775788"/>
            <a:ext cx="1247010" cy="4392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Risks</a:t>
            </a:r>
          </a:p>
        </p:txBody>
      </p:sp>
      <p:sp>
        <p:nvSpPr>
          <p:cNvPr id="39" name="Can 38"/>
          <p:cNvSpPr/>
          <p:nvPr/>
        </p:nvSpPr>
        <p:spPr>
          <a:xfrm>
            <a:off x="3609715" y="2360119"/>
            <a:ext cx="237683" cy="80878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3634817" y="5848487"/>
            <a:ext cx="212581" cy="818961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39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OIAm</a:t>
            </a:r>
            <a:r>
              <a:rPr lang="en-US" dirty="0"/>
              <a:t>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4536504" cy="3960440"/>
          </a:xfrm>
        </p:spPr>
        <p:txBody>
          <a:bodyPr/>
          <a:lstStyle/>
          <a:p>
            <a:r>
              <a:rPr lang="en-US" dirty="0"/>
              <a:t>According to whitepaper and repository</a:t>
            </a:r>
          </a:p>
          <a:p>
            <a:r>
              <a:rPr lang="en-US" dirty="0"/>
              <a:t>Three ingredients</a:t>
            </a:r>
          </a:p>
          <a:p>
            <a:pPr lvl="1"/>
            <a:r>
              <a:rPr lang="en-US" dirty="0"/>
              <a:t>Archimate as modeling language</a:t>
            </a:r>
          </a:p>
          <a:p>
            <a:pPr lvl="2"/>
            <a:r>
              <a:rPr lang="en-US" dirty="0"/>
              <a:t>Specific infrastructure requirements</a:t>
            </a:r>
          </a:p>
          <a:p>
            <a:pPr lvl="1"/>
            <a:r>
              <a:rPr lang="en-US" dirty="0"/>
              <a:t>Workflow inspired by </a:t>
            </a:r>
            <a:r>
              <a:rPr lang="en-US" dirty="0" err="1"/>
              <a:t>Blaauw</a:t>
            </a:r>
            <a:endParaRPr lang="en-US" dirty="0"/>
          </a:p>
          <a:p>
            <a:pPr lvl="2"/>
            <a:r>
              <a:rPr lang="en-US" dirty="0"/>
              <a:t>Translate functional design, via technical design to realization</a:t>
            </a:r>
          </a:p>
          <a:p>
            <a:pPr lvl="2"/>
            <a:r>
              <a:rPr lang="en-US" dirty="0"/>
              <a:t>From generic to specific</a:t>
            </a:r>
          </a:p>
          <a:p>
            <a:pPr lvl="1"/>
            <a:r>
              <a:rPr lang="en-US" dirty="0"/>
              <a:t>Generic functionality from the </a:t>
            </a:r>
            <a:r>
              <a:rPr lang="en-US" dirty="0" err="1"/>
              <a:t>OIAm</a:t>
            </a:r>
            <a:r>
              <a:rPr lang="en-US" dirty="0"/>
              <a:t> repository with patterns</a:t>
            </a:r>
          </a:p>
          <a:p>
            <a:pPr lvl="2"/>
            <a:r>
              <a:rPr lang="en-US" dirty="0">
                <a:hlinkClick r:id="rId2"/>
              </a:rPr>
              <a:t>http://infra-repository.org</a:t>
            </a:r>
            <a:endParaRPr lang="en-US" dirty="0"/>
          </a:p>
          <a:p>
            <a:r>
              <a:rPr lang="en-US" dirty="0"/>
              <a:t>Cookbook/recipe with template documents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96" y="161752"/>
            <a:ext cx="3966961" cy="10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46" y="1287628"/>
            <a:ext cx="275859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409533"/>
            <a:ext cx="2828785" cy="288248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46" y="5407095"/>
            <a:ext cx="2603029" cy="137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2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template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36" y="1700808"/>
            <a:ext cx="4032448" cy="3960440"/>
          </a:xfrm>
        </p:spPr>
        <p:txBody>
          <a:bodyPr/>
          <a:lstStyle/>
          <a:p>
            <a:r>
              <a:rPr lang="en-US" dirty="0"/>
              <a:t>Functional Design</a:t>
            </a:r>
          </a:p>
          <a:p>
            <a:pPr lvl="1"/>
            <a:r>
              <a:rPr lang="en-US" dirty="0"/>
              <a:t>Applied service overview</a:t>
            </a:r>
          </a:p>
          <a:p>
            <a:pPr lvl="1"/>
            <a:r>
              <a:rPr lang="en-US" dirty="0"/>
              <a:t>External description</a:t>
            </a:r>
          </a:p>
          <a:p>
            <a:pPr lvl="2"/>
            <a:r>
              <a:rPr lang="en-US" dirty="0"/>
              <a:t>Business purpose</a:t>
            </a:r>
          </a:p>
          <a:p>
            <a:pPr lvl="2"/>
            <a:r>
              <a:rPr lang="en-US" dirty="0"/>
              <a:t>Applied service</a:t>
            </a:r>
          </a:p>
          <a:p>
            <a:pPr lvl="2"/>
            <a:r>
              <a:rPr lang="en-US" dirty="0"/>
              <a:t>Aggregating applied function</a:t>
            </a:r>
          </a:p>
          <a:p>
            <a:pPr lvl="2"/>
            <a:r>
              <a:rPr lang="en-US" dirty="0"/>
              <a:t>Adjacent/supporting services</a:t>
            </a:r>
          </a:p>
          <a:p>
            <a:pPr lvl="1"/>
            <a:r>
              <a:rPr lang="en-US" dirty="0"/>
              <a:t>Internal description</a:t>
            </a:r>
          </a:p>
          <a:p>
            <a:pPr lvl="2"/>
            <a:r>
              <a:rPr lang="en-US" dirty="0"/>
              <a:t>Applied Service</a:t>
            </a:r>
          </a:p>
          <a:p>
            <a:pPr lvl="2"/>
            <a:r>
              <a:rPr lang="en-US" dirty="0"/>
              <a:t>Aggregated applied functions</a:t>
            </a:r>
          </a:p>
          <a:p>
            <a:pPr lvl="2"/>
            <a:r>
              <a:rPr lang="en-US" dirty="0"/>
              <a:t>Qualities</a:t>
            </a:r>
          </a:p>
          <a:p>
            <a:pPr lvl="1"/>
            <a:r>
              <a:rPr lang="en-US" dirty="0"/>
              <a:t>Principles/directions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700808"/>
            <a:ext cx="4269160" cy="396044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Technical design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Global design description</a:t>
            </a:r>
          </a:p>
          <a:p>
            <a:pPr lvl="2" fontAlgn="auto">
              <a:spcAft>
                <a:spcPts val="0"/>
              </a:spcAft>
            </a:pPr>
            <a:r>
              <a:rPr lang="en-US" dirty="0"/>
              <a:t>Layer 3</a:t>
            </a:r>
          </a:p>
          <a:p>
            <a:pPr lvl="2" fontAlgn="auto">
              <a:spcAft>
                <a:spcPts val="0"/>
              </a:spcAft>
            </a:pPr>
            <a:r>
              <a:rPr lang="en-US" dirty="0"/>
              <a:t>Layer 2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Detail design description</a:t>
            </a:r>
          </a:p>
          <a:p>
            <a:pPr lvl="2" fontAlgn="auto">
              <a:spcAft>
                <a:spcPts val="0"/>
              </a:spcAft>
            </a:pPr>
            <a:r>
              <a:rPr lang="en-US" dirty="0"/>
              <a:t>Components</a:t>
            </a:r>
          </a:p>
          <a:p>
            <a:pPr lvl="2" fontAlgn="auto">
              <a:spcAft>
                <a:spcPts val="0"/>
              </a:spcAft>
            </a:pPr>
            <a:r>
              <a:rPr lang="en-US" dirty="0"/>
              <a:t>Specifications</a:t>
            </a:r>
          </a:p>
          <a:p>
            <a:pPr lvl="2" fontAlgn="auto">
              <a:spcAft>
                <a:spcPts val="0"/>
              </a:spcAft>
            </a:pPr>
            <a:r>
              <a:rPr lang="en-US" dirty="0"/>
              <a:t>Interfaces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Prescriptions </a:t>
            </a:r>
          </a:p>
        </p:txBody>
      </p:sp>
      <p:pic>
        <p:nvPicPr>
          <p:cNvPr id="2050" name="Picture 2" descr="http://www.pardonverf.nl/beeld/sjabloon_2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58966"/>
            <a:ext cx="2867397" cy="19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4427984" y="2708920"/>
            <a:ext cx="648072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5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Case </a:t>
            </a:r>
            <a:r>
              <a:rPr lang="nl-NL" sz="2800" dirty="0" err="1"/>
              <a:t>study</a:t>
            </a:r>
            <a:r>
              <a:rPr lang="nl-NL" sz="2800" dirty="0"/>
              <a:t>: </a:t>
            </a:r>
            <a:r>
              <a:rPr lang="en-US" sz="2800" dirty="0" err="1"/>
              <a:t>PretScan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200"/>
            <a:ext cx="9144000" cy="22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8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Assignment: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PretScan</a:t>
            </a:r>
            <a:r>
              <a:rPr lang="en-US" dirty="0"/>
              <a:t> is a Dutch company that specializes in conducting Full Body Scans. There is expertise in the field of MRI scans, blood tests and cardiac scans.</a:t>
            </a:r>
          </a:p>
          <a:p>
            <a:endParaRPr lang="nl-NL" dirty="0"/>
          </a:p>
          <a:p>
            <a:r>
              <a:rPr lang="en-US" dirty="0"/>
              <a:t>The government has indicated that all of the scanned patient data must be connected to the EPD (Electronic Patient Dossier) of the patient in a secure manner.</a:t>
            </a:r>
          </a:p>
          <a:p>
            <a:endParaRPr lang="nl-NL" dirty="0"/>
          </a:p>
          <a:p>
            <a:r>
              <a:rPr lang="en-US" dirty="0"/>
              <a:t>The management of </a:t>
            </a:r>
            <a:r>
              <a:rPr lang="en-US" dirty="0" err="1"/>
              <a:t>PretScan</a:t>
            </a:r>
            <a:r>
              <a:rPr lang="en-US" dirty="0"/>
              <a:t> wants to anticipate to all of these developments. She wants to be the partner of the government to perform full body scans for insureds.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362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Approach: workflow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Problem</a:t>
            </a:r>
            <a:r>
              <a:rPr lang="nl-NL" dirty="0"/>
              <a:t> &amp; Risk Analyse</a:t>
            </a:r>
          </a:p>
          <a:p>
            <a:r>
              <a:rPr lang="nl-NL" dirty="0"/>
              <a:t>Requirements &amp;</a:t>
            </a:r>
            <a:br>
              <a:rPr lang="nl-NL" dirty="0"/>
            </a:br>
            <a:r>
              <a:rPr lang="en-GB" dirty="0"/>
              <a:t>Acceptance</a:t>
            </a:r>
            <a:r>
              <a:rPr lang="nl-NL" dirty="0"/>
              <a:t> analyse</a:t>
            </a:r>
          </a:p>
          <a:p>
            <a:r>
              <a:rPr lang="nl-NL" dirty="0" err="1"/>
              <a:t>Functional</a:t>
            </a:r>
            <a:r>
              <a:rPr lang="nl-NL" dirty="0"/>
              <a:t> Design</a:t>
            </a:r>
          </a:p>
          <a:p>
            <a:r>
              <a:rPr lang="nl-NL" dirty="0"/>
              <a:t>Technical Design</a:t>
            </a:r>
          </a:p>
          <a:p>
            <a:r>
              <a:rPr lang="nl-NL" dirty="0" err="1"/>
              <a:t>Testing</a:t>
            </a:r>
            <a:r>
              <a:rPr lang="nl-NL" dirty="0"/>
              <a:t> &amp; TMAP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112" y="1772816"/>
            <a:ext cx="8875201" cy="38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PretScan</a:t>
            </a:r>
            <a:r>
              <a:rPr lang="nl-NL" dirty="0"/>
              <a:t>: Enterprise model(s)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Methods</a:t>
            </a:r>
            <a:r>
              <a:rPr lang="nl-NL" dirty="0"/>
              <a:t>: TOGAF &amp; </a:t>
            </a:r>
            <a:r>
              <a:rPr lang="nl-NL" dirty="0" err="1"/>
              <a:t>Archimate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5" y="3002708"/>
            <a:ext cx="3498702" cy="2730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25" y="1700807"/>
            <a:ext cx="4149479" cy="41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6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PretScan</a:t>
            </a:r>
            <a:r>
              <a:rPr lang="nl-NL" dirty="0"/>
              <a:t>: Stakeholder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1" y="1772816"/>
            <a:ext cx="876246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5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20" y="620688"/>
            <a:ext cx="8229600" cy="634082"/>
          </a:xfrm>
        </p:spPr>
        <p:txBody>
          <a:bodyPr/>
          <a:lstStyle/>
          <a:p>
            <a:r>
              <a:rPr lang="nl-NL" dirty="0"/>
              <a:t>$ </a:t>
            </a:r>
            <a:r>
              <a:rPr lang="nl-NL" dirty="0" err="1"/>
              <a:t>whoami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072" y="1092607"/>
            <a:ext cx="8640960" cy="2448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Bram Abbekerk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Windesheim</a:t>
            </a:r>
            <a:r>
              <a:rPr lang="nl-NL" dirty="0"/>
              <a:t> </a:t>
            </a:r>
            <a:r>
              <a:rPr lang="nl-NL" dirty="0" err="1"/>
              <a:t>Applied</a:t>
            </a:r>
            <a:r>
              <a:rPr lang="nl-NL" dirty="0"/>
              <a:t>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Lecturer</a:t>
            </a:r>
            <a:r>
              <a:rPr lang="nl-NL" dirty="0"/>
              <a:t> HBO-ICT / Infrastructure Design </a:t>
            </a:r>
            <a:r>
              <a:rPr lang="nl-NL" dirty="0" err="1"/>
              <a:t>and</a:t>
            </a:r>
            <a:r>
              <a:rPr lang="nl-NL" dirty="0"/>
              <a:t>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http://www.windesheim.nl/studeren/opleidingen/techniek/technische-informatica/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4"/>
              </a:rPr>
              <a:t>mailto:an.abbekerk@windesheim.nl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5"/>
              </a:rPr>
              <a:t>mailto:bram@abbekerk.demon.nl</a:t>
            </a:r>
            <a:endParaRPr lang="nl-NL" dirty="0"/>
          </a:p>
          <a:p>
            <a:endParaRPr lang="nl-NL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4264" y="3211375"/>
            <a:ext cx="8229600" cy="6340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18C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dirty="0"/>
              <a:t>$ </a:t>
            </a:r>
            <a:r>
              <a:rPr lang="nl-NL" dirty="0" err="1"/>
              <a:t>whoami</a:t>
            </a:r>
            <a:endParaRPr lang="nl-N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9072" y="3669692"/>
            <a:ext cx="8640960" cy="85475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David Maas</a:t>
            </a:r>
          </a:p>
          <a:p>
            <a:pPr fontAlgn="auto">
              <a:spcAft>
                <a:spcPts val="0"/>
              </a:spcAft>
            </a:pPr>
            <a:r>
              <a:rPr lang="nl-NL" dirty="0"/>
              <a:t>Student HBO-ICT / Infrastructure Design &amp; Security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4264" y="4430864"/>
            <a:ext cx="8229600" cy="6340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418C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dirty="0"/>
              <a:t>$ </a:t>
            </a:r>
            <a:r>
              <a:rPr lang="nl-NL" dirty="0" err="1"/>
              <a:t>whoami</a:t>
            </a:r>
            <a:endParaRPr lang="nl-NL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39072" y="4947312"/>
            <a:ext cx="8640960" cy="85475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418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Stephan Vorstenberg</a:t>
            </a:r>
          </a:p>
          <a:p>
            <a:pPr fontAlgn="auto">
              <a:spcAft>
                <a:spcPts val="0"/>
              </a:spcAft>
            </a:pPr>
            <a:r>
              <a:rPr lang="nl-NL" dirty="0"/>
              <a:t>Student HBO-ICT / Infrastructure Design &amp; Security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842" y="1107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6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PretScan</a:t>
            </a:r>
            <a:r>
              <a:rPr lang="nl-NL" dirty="0"/>
              <a:t>: </a:t>
            </a:r>
            <a:r>
              <a:rPr lang="nl-NL" dirty="0" err="1"/>
              <a:t>Problem</a:t>
            </a:r>
            <a:r>
              <a:rPr lang="nl-NL" dirty="0"/>
              <a:t> &amp; Risk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219256" cy="27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6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PretScan</a:t>
            </a:r>
            <a:r>
              <a:rPr lang="nl-NL" dirty="0"/>
              <a:t>: Requirements &amp; </a:t>
            </a:r>
            <a:r>
              <a:rPr lang="nl-NL" dirty="0" err="1"/>
              <a:t>Acceptance</a:t>
            </a:r>
            <a:r>
              <a:rPr lang="nl-NL" dirty="0"/>
              <a:t> analyse</a:t>
            </a:r>
            <a:br>
              <a:rPr lang="nl-NL" dirty="0"/>
            </a:b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Build</a:t>
            </a:r>
            <a:r>
              <a:rPr lang="nl-NL" dirty="0"/>
              <a:t> Requirement </a:t>
            </a:r>
            <a:r>
              <a:rPr lang="nl-NL" dirty="0" err="1"/>
              <a:t>Traceability</a:t>
            </a:r>
            <a:r>
              <a:rPr lang="nl-NL" dirty="0"/>
              <a:t> Matrix (RTM)</a:t>
            </a:r>
          </a:p>
          <a:p>
            <a:r>
              <a:rPr lang="nl-NL" dirty="0" err="1"/>
              <a:t>Classify</a:t>
            </a:r>
            <a:r>
              <a:rPr lang="nl-NL" dirty="0"/>
              <a:t> criteria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Generic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Acceptance</a:t>
            </a:r>
            <a:r>
              <a:rPr lang="nl-NL" dirty="0"/>
              <a:t> (GSA) </a:t>
            </a:r>
            <a:r>
              <a:rPr lang="nl-NL" dirty="0" err="1"/>
              <a:t>method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81" y="2926411"/>
            <a:ext cx="8368397" cy="22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73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PretScan</a:t>
            </a:r>
            <a:r>
              <a:rPr lang="nl-NL" dirty="0"/>
              <a:t>: </a:t>
            </a:r>
            <a:r>
              <a:rPr lang="nl-NL" dirty="0" err="1"/>
              <a:t>Functional</a:t>
            </a:r>
            <a:r>
              <a:rPr lang="nl-NL" dirty="0"/>
              <a:t> Design</a:t>
            </a:r>
            <a:br>
              <a:rPr lang="nl-NL" dirty="0"/>
            </a:b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generic to applied</a:t>
            </a:r>
          </a:p>
          <a:p>
            <a:pPr lvl="1"/>
            <a:r>
              <a:rPr lang="en-US" dirty="0"/>
              <a:t>Pattern: Data Management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4388189" y="4032989"/>
            <a:ext cx="610064" cy="3021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File:GP.Data 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1" y="2678050"/>
            <a:ext cx="36147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96" y="2423264"/>
            <a:ext cx="2171700" cy="3219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577" y="2478880"/>
            <a:ext cx="4272234" cy="33263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042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PretScan</a:t>
            </a:r>
            <a:r>
              <a:rPr lang="nl-NL" dirty="0"/>
              <a:t>: </a:t>
            </a:r>
            <a:r>
              <a:rPr lang="nl-NL" dirty="0" err="1"/>
              <a:t>Functional</a:t>
            </a:r>
            <a:r>
              <a:rPr lang="nl-NL" dirty="0"/>
              <a:t> Design</a:t>
            </a:r>
            <a:br>
              <a:rPr lang="nl-NL" dirty="0"/>
            </a:b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view (left), external view (right)</a:t>
            </a:r>
          </a:p>
          <a:p>
            <a:pPr lvl="1"/>
            <a:r>
              <a:rPr lang="en-US" dirty="0"/>
              <a:t>Pattern: Data Management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84282" y="2557239"/>
            <a:ext cx="2352675" cy="3248025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768218" y="393893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631" y="2589247"/>
            <a:ext cx="21717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3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PretScan</a:t>
            </a:r>
            <a:r>
              <a:rPr lang="nl-NL" dirty="0"/>
              <a:t>: Technical Design</a:t>
            </a:r>
            <a:br>
              <a:rPr lang="nl-NL" dirty="0"/>
            </a:b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  <a:p>
            <a:r>
              <a:rPr lang="en-US" dirty="0"/>
              <a:t>Specifications</a:t>
            </a:r>
          </a:p>
          <a:p>
            <a:r>
              <a:rPr lang="en-US" dirty="0"/>
              <a:t>Interfaces</a:t>
            </a:r>
          </a:p>
        </p:txBody>
      </p:sp>
      <p:pic>
        <p:nvPicPr>
          <p:cNvPr id="7" name="Afbeelding 9" descr="Description of Figure 4-5 follow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36" y="1695636"/>
            <a:ext cx="466725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989393" y="2871989"/>
            <a:ext cx="7769415" cy="3010455"/>
            <a:chOff x="989393" y="2871989"/>
            <a:chExt cx="7769415" cy="3010455"/>
          </a:xfrm>
        </p:grpSpPr>
        <p:sp>
          <p:nvSpPr>
            <p:cNvPr id="3" name="Rectangle 2"/>
            <p:cNvSpPr/>
            <p:nvPr/>
          </p:nvSpPr>
          <p:spPr>
            <a:xfrm>
              <a:off x="3812146" y="2871989"/>
              <a:ext cx="4946662" cy="301045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9393" y="4192550"/>
              <a:ext cx="3156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Availability </a:t>
              </a:r>
              <a:r>
                <a:rPr lang="nl-NL" dirty="0" err="1"/>
                <a:t>by</a:t>
              </a:r>
              <a:r>
                <a:rPr lang="nl-NL" dirty="0"/>
                <a:t> </a:t>
              </a:r>
              <a:r>
                <a:rPr lang="nl-NL" dirty="0" err="1"/>
                <a:t>redundancy</a:t>
              </a:r>
              <a:endParaRPr lang="nl-NL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6792" y="3554571"/>
            <a:ext cx="3860776" cy="369332"/>
            <a:chOff x="356792" y="3554571"/>
            <a:chExt cx="3860776" cy="369332"/>
          </a:xfrm>
        </p:grpSpPr>
        <p:sp>
          <p:nvSpPr>
            <p:cNvPr id="16" name="Striped Right Arrow 15"/>
            <p:cNvSpPr/>
            <p:nvPr/>
          </p:nvSpPr>
          <p:spPr>
            <a:xfrm>
              <a:off x="3065172" y="3601946"/>
              <a:ext cx="1152396" cy="30035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6792" y="3554571"/>
              <a:ext cx="2708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/>
                <a:t>Function</a:t>
              </a:r>
              <a:r>
                <a:rPr lang="nl-NL" dirty="0"/>
                <a:t>: Data </a:t>
              </a:r>
              <a:r>
                <a:rPr lang="nl-NL" dirty="0" err="1"/>
                <a:t>Engine.EPD</a:t>
              </a:r>
              <a:endParaRPr lang="nl-NL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6792" y="5120923"/>
            <a:ext cx="3860776" cy="646331"/>
            <a:chOff x="356792" y="3425781"/>
            <a:chExt cx="3860776" cy="646331"/>
          </a:xfrm>
        </p:grpSpPr>
        <p:sp>
          <p:nvSpPr>
            <p:cNvPr id="20" name="Striped Right Arrow 19"/>
            <p:cNvSpPr/>
            <p:nvPr/>
          </p:nvSpPr>
          <p:spPr>
            <a:xfrm>
              <a:off x="3065172" y="3601946"/>
              <a:ext cx="1152396" cy="30035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6792" y="3425781"/>
              <a:ext cx="2708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/>
                <a:t>Function</a:t>
              </a:r>
              <a:r>
                <a:rPr lang="nl-NL" dirty="0"/>
                <a:t>: </a:t>
              </a:r>
              <a:br>
                <a:rPr lang="nl-NL" dirty="0"/>
              </a:br>
              <a:r>
                <a:rPr lang="nl-NL" dirty="0" err="1"/>
                <a:t>Structured</a:t>
              </a:r>
              <a:r>
                <a:rPr lang="nl-NL" dirty="0"/>
                <a:t> Data </a:t>
              </a:r>
              <a:r>
                <a:rPr lang="nl-NL" dirty="0" err="1"/>
                <a:t>Store.EPD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6455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PretScan</a:t>
            </a:r>
            <a:r>
              <a:rPr lang="nl-NL" dirty="0"/>
              <a:t>: </a:t>
            </a:r>
            <a:r>
              <a:rPr lang="nl-NL" dirty="0" err="1"/>
              <a:t>Testing</a:t>
            </a:r>
            <a:r>
              <a:rPr lang="nl-NL" dirty="0"/>
              <a:t> &amp; TMAP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55" y="1686111"/>
            <a:ext cx="46672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5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Retrospect</a:t>
            </a:r>
            <a:r>
              <a:rPr lang="nl-NL" dirty="0"/>
              <a:t> </a:t>
            </a:r>
            <a:r>
              <a:rPr lang="nl-NL" dirty="0" err="1"/>
              <a:t>OIAm</a:t>
            </a:r>
            <a:r>
              <a:rPr lang="nl-NL" dirty="0"/>
              <a:t>: </a:t>
            </a:r>
            <a:r>
              <a:rPr lang="en-US" dirty="0"/>
              <a:t>our personal opinion:</a:t>
            </a:r>
            <a:br>
              <a:rPr lang="en-US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5576" y="1556792"/>
            <a:ext cx="5720600" cy="3960440"/>
          </a:xfrm>
        </p:spPr>
        <p:txBody>
          <a:bodyPr/>
          <a:lstStyle/>
          <a:p>
            <a:r>
              <a:rPr lang="en-US" dirty="0"/>
              <a:t>Pro’s</a:t>
            </a:r>
          </a:p>
          <a:p>
            <a:pPr lvl="1"/>
            <a:r>
              <a:rPr lang="en-US" dirty="0"/>
              <a:t>Bridging the gap in interpretation between different stakeholders</a:t>
            </a:r>
          </a:p>
          <a:p>
            <a:pPr lvl="1"/>
            <a:r>
              <a:rPr lang="en-US" dirty="0"/>
              <a:t>Working with a standard based on proven methods</a:t>
            </a:r>
          </a:p>
          <a:p>
            <a:pPr lvl="1"/>
            <a:r>
              <a:rPr lang="en-US" dirty="0"/>
              <a:t>Clear view on supply and demand side(s)</a:t>
            </a:r>
          </a:p>
          <a:p>
            <a:pPr lvl="1"/>
            <a:r>
              <a:rPr lang="en-US" dirty="0"/>
              <a:t>Many roads lead to Rome: Different valid approaches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Picking the right pattern and/or function can be challenging</a:t>
            </a:r>
          </a:p>
          <a:p>
            <a:pPr lvl="1"/>
            <a:r>
              <a:rPr lang="en-US" dirty="0"/>
              <a:t>Many roads lead to Rome: Different valid approaches</a:t>
            </a:r>
          </a:p>
          <a:p>
            <a:pPr lvl="1"/>
            <a:r>
              <a:rPr lang="en-US" dirty="0" err="1"/>
              <a:t>OIAr</a:t>
            </a:r>
            <a:r>
              <a:rPr lang="en-US" dirty="0"/>
              <a:t> not always up to date or under construction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urubin.com/wp-content/uploads/2013/12/hindsight-is-20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75" y="1988840"/>
            <a:ext cx="3101493" cy="20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40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OIAm</a:t>
            </a:r>
            <a:r>
              <a:rPr lang="nl-NL" dirty="0"/>
              <a:t> </a:t>
            </a:r>
            <a:r>
              <a:rPr lang="nl-NL" dirty="0" err="1"/>
              <a:t>wishlist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772816"/>
            <a:ext cx="3672408" cy="3960440"/>
          </a:xfrm>
        </p:spPr>
        <p:txBody>
          <a:bodyPr/>
          <a:lstStyle/>
          <a:p>
            <a:r>
              <a:rPr lang="en-US" dirty="0"/>
              <a:t>Technical Design template based on </a:t>
            </a:r>
            <a:r>
              <a:rPr lang="en-US" dirty="0" err="1"/>
              <a:t>OIAm’s</a:t>
            </a:r>
            <a:r>
              <a:rPr lang="en-US" dirty="0"/>
              <a:t> vision</a:t>
            </a:r>
          </a:p>
          <a:p>
            <a:pPr lvl="1"/>
            <a:r>
              <a:rPr lang="en-US" dirty="0" err="1"/>
              <a:t>OIAr</a:t>
            </a:r>
            <a:r>
              <a:rPr lang="en-US" dirty="0"/>
              <a:t> for technical design</a:t>
            </a:r>
          </a:p>
          <a:p>
            <a:r>
              <a:rPr lang="en-US" dirty="0" err="1"/>
              <a:t>OIAr</a:t>
            </a:r>
            <a:r>
              <a:rPr lang="en-US" dirty="0"/>
              <a:t> complete &amp; stable</a:t>
            </a:r>
          </a:p>
          <a:p>
            <a:r>
              <a:rPr lang="en-US" dirty="0"/>
              <a:t>Simplified view for stakeholders</a:t>
            </a:r>
          </a:p>
          <a:p>
            <a:r>
              <a:rPr lang="en-US" dirty="0"/>
              <a:t>Book describing </a:t>
            </a:r>
            <a:r>
              <a:rPr lang="en-US" dirty="0" err="1"/>
              <a:t>OIAm</a:t>
            </a:r>
            <a:endParaRPr lang="en-US" dirty="0"/>
          </a:p>
          <a:p>
            <a:r>
              <a:rPr lang="en-US" dirty="0"/>
              <a:t>Tutorials on using </a:t>
            </a:r>
            <a:r>
              <a:rPr lang="en-US" dirty="0" err="1"/>
              <a:t>OIAm</a:t>
            </a:r>
            <a:endParaRPr lang="en-US" dirty="0"/>
          </a:p>
          <a:p>
            <a:r>
              <a:rPr lang="en-US" dirty="0"/>
              <a:t>Elaborated case that proofs benefits of </a:t>
            </a:r>
            <a:r>
              <a:rPr lang="en-US" dirty="0" err="1"/>
              <a:t>OIAm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animaatjes.nl/cliparts/kerstmis/kerstmannen/animaatjes-kerstmannen-32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12" y="1484784"/>
            <a:ext cx="4876428" cy="38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62200"/>
            <a:ext cx="4752528" cy="3429000"/>
          </a:xfrm>
        </p:spPr>
        <p:txBody>
          <a:bodyPr/>
          <a:lstStyle/>
          <a:p>
            <a:r>
              <a:rPr lang="nl-NL" dirty="0" err="1"/>
              <a:t>Studying</a:t>
            </a:r>
            <a:r>
              <a:rPr lang="nl-NL" dirty="0"/>
              <a:t> Infrastructure Design &amp; Security @ </a:t>
            </a:r>
            <a:r>
              <a:rPr lang="nl-NL" dirty="0" err="1"/>
              <a:t>Windesheim</a:t>
            </a:r>
            <a:endParaRPr lang="nl-NL" dirty="0"/>
          </a:p>
          <a:p>
            <a:r>
              <a:rPr lang="nl-NL" dirty="0"/>
              <a:t>Pretscan case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students</a:t>
            </a:r>
            <a:endParaRPr lang="nl-NL" dirty="0"/>
          </a:p>
          <a:p>
            <a:r>
              <a:rPr lang="nl-NL" dirty="0" err="1"/>
              <a:t>OIAm</a:t>
            </a:r>
            <a:r>
              <a:rPr lang="nl-NL" dirty="0"/>
              <a:t> </a:t>
            </a:r>
            <a:r>
              <a:rPr lang="nl-NL" dirty="0" err="1"/>
              <a:t>recommendations</a:t>
            </a:r>
            <a:endParaRPr lang="nl-NL" dirty="0"/>
          </a:p>
          <a:p>
            <a:endParaRPr lang="nl-NL" dirty="0"/>
          </a:p>
        </p:txBody>
      </p:sp>
      <p:pic>
        <p:nvPicPr>
          <p:cNvPr id="38914" name="Picture 2" descr="http://nederlandsindeonderbouw.weebly.com/uploads/1/3/8/0/13804264/753023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30963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55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Shameless advertorial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Wanting to learn and apply </a:t>
            </a:r>
            <a:r>
              <a:rPr lang="en-US" dirty="0" err="1"/>
              <a:t>OIAm</a:t>
            </a:r>
            <a:r>
              <a:rPr lang="en-US" dirty="0"/>
              <a:t> in your organization?</a:t>
            </a:r>
          </a:p>
          <a:p>
            <a:r>
              <a:rPr lang="en-US" dirty="0"/>
              <a:t>Hire a group of students for an IT infrastructure project</a:t>
            </a:r>
          </a:p>
        </p:txBody>
      </p:sp>
      <p:pic>
        <p:nvPicPr>
          <p:cNvPr id="8194" name="Picture 2" descr="http://www.go-property-services.co.uk/images/wan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571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7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3816424" cy="39604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 short </a:t>
            </a:r>
            <a:r>
              <a:rPr lang="nl-NL" dirty="0" err="1"/>
              <a:t>overview</a:t>
            </a:r>
            <a:r>
              <a:rPr lang="nl-NL" dirty="0"/>
              <a:t> of the “Infrastructure Design </a:t>
            </a:r>
            <a:r>
              <a:rPr lang="nl-NL" dirty="0" err="1"/>
              <a:t>and</a:t>
            </a:r>
            <a:r>
              <a:rPr lang="nl-NL" dirty="0"/>
              <a:t> Security” </a:t>
            </a:r>
            <a:r>
              <a:rPr lang="nl-NL" dirty="0" err="1"/>
              <a:t>programme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 student </a:t>
            </a:r>
            <a:r>
              <a:rPr lang="nl-NL" dirty="0" err="1"/>
              <a:t>reflection</a:t>
            </a:r>
            <a:r>
              <a:rPr lang="nl-NL" dirty="0"/>
              <a:t> on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OIAm</a:t>
            </a:r>
            <a:r>
              <a:rPr lang="nl-NL" dirty="0"/>
              <a:t> in </a:t>
            </a:r>
            <a:r>
              <a:rPr lang="nl-NL" dirty="0" err="1"/>
              <a:t>infrastructure</a:t>
            </a:r>
            <a:r>
              <a:rPr lang="nl-NL" dirty="0"/>
              <a:t> design</a:t>
            </a:r>
          </a:p>
        </p:txBody>
      </p:sp>
      <p:pic>
        <p:nvPicPr>
          <p:cNvPr id="5" name="Picture 2" descr="http://www.famme.nl/wp-content/uploads/2014/07/478709805-634x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51856"/>
            <a:ext cx="482707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9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986" name="Picture 2" descr="http://cdn-static.zdnet.com/i/story/70/00/029692/the-end-of-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" y="-11113"/>
            <a:ext cx="9124652" cy="68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5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Windesheim</a:t>
            </a:r>
            <a:r>
              <a:rPr lang="en-US" dirty="0"/>
              <a:t> University of Applied Sciences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3960440" cy="3960440"/>
          </a:xfrm>
        </p:spPr>
        <p:txBody>
          <a:bodyPr/>
          <a:lstStyle/>
          <a:p>
            <a:r>
              <a:rPr lang="en-US" dirty="0"/>
              <a:t>Knowledge institution for Education, Research and Entrepreneurship</a:t>
            </a:r>
          </a:p>
          <a:p>
            <a:r>
              <a:rPr lang="nl-NL" dirty="0"/>
              <a:t>&gt;20.500 </a:t>
            </a:r>
            <a:r>
              <a:rPr lang="nl-NL" dirty="0" err="1"/>
              <a:t>students</a:t>
            </a:r>
            <a:r>
              <a:rPr lang="nl-NL" dirty="0"/>
              <a:t>, 1000+ course </a:t>
            </a:r>
            <a:r>
              <a:rPr lang="nl-NL" dirty="0" err="1"/>
              <a:t>participants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2.000 employees</a:t>
            </a:r>
          </a:p>
          <a:p>
            <a:r>
              <a:rPr lang="nl-NL" dirty="0" err="1"/>
              <a:t>Campuses</a:t>
            </a:r>
            <a:r>
              <a:rPr lang="nl-NL" dirty="0"/>
              <a:t> in Zwolle </a:t>
            </a:r>
            <a:r>
              <a:rPr lang="nl-NL" dirty="0" err="1"/>
              <a:t>and</a:t>
            </a:r>
            <a:r>
              <a:rPr lang="nl-NL" dirty="0"/>
              <a:t> Almere</a:t>
            </a:r>
            <a:endParaRPr lang="en-US" dirty="0"/>
          </a:p>
        </p:txBody>
      </p:sp>
      <p:pic>
        <p:nvPicPr>
          <p:cNvPr id="7172" name="Picture 4" descr="http://www.proofsdaken.nl/media/118133/windesheim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467327" cy="33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9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9268"/>
            <a:ext cx="8208912" cy="1143000"/>
          </a:xfrm>
        </p:spPr>
        <p:txBody>
          <a:bodyPr/>
          <a:lstStyle/>
          <a:p>
            <a:r>
              <a:rPr lang="nl-NL" dirty="0"/>
              <a:t>HBO-ICT / Infrastructure Design </a:t>
            </a:r>
            <a:r>
              <a:rPr lang="nl-NL" dirty="0" err="1"/>
              <a:t>and</a:t>
            </a:r>
            <a:r>
              <a:rPr lang="nl-NL" dirty="0"/>
              <a:t>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680520" cy="465053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Infrastructure Building Blocks</a:t>
            </a:r>
          </a:p>
          <a:p>
            <a:pPr marL="727075" lvl="1" indent="-342900"/>
            <a:r>
              <a:rPr lang="nl-NL" dirty="0"/>
              <a:t>Operating Systems (Microsoft, Linux)</a:t>
            </a:r>
          </a:p>
          <a:p>
            <a:pPr marL="727075" lvl="1" indent="-342900"/>
            <a:r>
              <a:rPr lang="nl-NL" dirty="0"/>
              <a:t>Network </a:t>
            </a:r>
            <a:r>
              <a:rPr lang="nl-NL" dirty="0" err="1"/>
              <a:t>technology</a:t>
            </a:r>
            <a:r>
              <a:rPr lang="nl-NL" dirty="0"/>
              <a:t> (Cisco)</a:t>
            </a:r>
          </a:p>
          <a:p>
            <a:pPr marL="727075" lvl="1" indent="-342900"/>
            <a:r>
              <a:rPr lang="nl-NL" dirty="0" err="1"/>
              <a:t>Hypervisors</a:t>
            </a:r>
            <a:r>
              <a:rPr lang="nl-NL" dirty="0"/>
              <a:t> (</a:t>
            </a:r>
            <a:r>
              <a:rPr lang="nl-NL" dirty="0" err="1"/>
              <a:t>Vmware</a:t>
            </a:r>
            <a:r>
              <a:rPr lang="nl-NL" dirty="0"/>
              <a:t>, </a:t>
            </a:r>
            <a:r>
              <a:rPr lang="nl-NL" dirty="0" err="1"/>
              <a:t>HyperV</a:t>
            </a:r>
            <a:r>
              <a:rPr lang="nl-NL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Infrastructure Design</a:t>
            </a:r>
          </a:p>
          <a:p>
            <a:pPr marL="727075" lvl="1" indent="-342900"/>
            <a:r>
              <a:rPr lang="nl-NL" dirty="0"/>
              <a:t>Cloud Automation</a:t>
            </a:r>
          </a:p>
          <a:p>
            <a:pPr marL="727075" lvl="1" indent="-342900"/>
            <a:r>
              <a:rPr lang="nl-NL" dirty="0"/>
              <a:t>Design &amp; Test </a:t>
            </a:r>
            <a:r>
              <a:rPr lang="nl-NL" dirty="0" err="1"/>
              <a:t>methods</a:t>
            </a:r>
            <a:r>
              <a:rPr lang="nl-NL" dirty="0"/>
              <a:t> (Archimate, </a:t>
            </a:r>
            <a:r>
              <a:rPr lang="nl-NL" dirty="0" err="1"/>
              <a:t>OIAm</a:t>
            </a:r>
            <a:r>
              <a:rPr lang="nl-NL" dirty="0"/>
              <a:t>, </a:t>
            </a:r>
            <a:r>
              <a:rPr lang="nl-NL" dirty="0" err="1"/>
              <a:t>TMap</a:t>
            </a:r>
            <a:r>
              <a:rPr lang="nl-NL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Infrastructure Security</a:t>
            </a:r>
          </a:p>
          <a:p>
            <a:pPr marL="669925" lvl="1" indent="-285750"/>
            <a:r>
              <a:rPr lang="nl-NL" dirty="0" err="1"/>
              <a:t>Ethical</a:t>
            </a:r>
            <a:r>
              <a:rPr lang="nl-NL" dirty="0"/>
              <a:t> </a:t>
            </a:r>
            <a:r>
              <a:rPr lang="nl-NL" dirty="0" err="1"/>
              <a:t>Hacking</a:t>
            </a:r>
            <a:r>
              <a:rPr lang="nl-NL" dirty="0"/>
              <a:t> (CEH)</a:t>
            </a:r>
          </a:p>
          <a:p>
            <a:pPr marL="669925" lvl="1" indent="-285750"/>
            <a:r>
              <a:rPr lang="nl-NL" dirty="0"/>
              <a:t>Advanced Information Systems Security (CISSP)</a:t>
            </a:r>
          </a:p>
          <a:p>
            <a:pPr marL="669925" lvl="1" indent="-285750"/>
            <a:r>
              <a:rPr lang="nl-NL" dirty="0"/>
              <a:t>Network Security</a:t>
            </a:r>
          </a:p>
          <a:p>
            <a:pPr marL="669925" lvl="1" indent="-285750"/>
            <a:r>
              <a:rPr lang="nl-NL" dirty="0"/>
              <a:t>IT </a:t>
            </a:r>
            <a:r>
              <a:rPr lang="nl-NL" dirty="0" err="1"/>
              <a:t>Forensics</a:t>
            </a:r>
            <a:endParaRPr lang="nl-NL" dirty="0"/>
          </a:p>
          <a:p>
            <a:pPr marL="727075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727075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727075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82811"/>
              </p:ext>
            </p:extLst>
          </p:nvPr>
        </p:nvGraphicFramePr>
        <p:xfrm>
          <a:off x="5218816" y="2420888"/>
          <a:ext cx="3791744" cy="2232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Minor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IDS </a:t>
                      </a:r>
                      <a:r>
                        <a:rPr lang="nl-NL" b="0" dirty="0" err="1">
                          <a:solidFill>
                            <a:schemeClr val="tx1"/>
                          </a:solidFill>
                        </a:rPr>
                        <a:t>Graduation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IDS Security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Minor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nl-NL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IDS Building Blocks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nl-NL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IDS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 gridSpan="2">
                  <a:txBody>
                    <a:bodyPr/>
                    <a:lstStyle/>
                    <a:p>
                      <a:pPr algn="l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HBO-ICT propedeuse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524328" y="4221088"/>
            <a:ext cx="1129852" cy="36004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350" dirty="0">
                <a:solidFill>
                  <a:schemeClr val="tx1"/>
                </a:solidFill>
                <a:latin typeface="+mn-lt"/>
              </a:rPr>
              <a:t>IDS intro</a:t>
            </a:r>
          </a:p>
        </p:txBody>
      </p:sp>
    </p:spTree>
    <p:extLst>
      <p:ext uri="{BB962C8B-B14F-4D97-AF65-F5344CB8AC3E}">
        <p14:creationId xmlns:p14="http://schemas.microsoft.com/office/powerpoint/2010/main" val="155659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izzdesign.nl/assets/Uploads/Logos/logo-oi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47" y="1910507"/>
            <a:ext cx="1636963" cy="16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&amp; Test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4237292" cy="3960440"/>
          </a:xfrm>
        </p:spPr>
        <p:txBody>
          <a:bodyPr/>
          <a:lstStyle/>
          <a:p>
            <a:r>
              <a:rPr lang="en-US" dirty="0"/>
              <a:t>Enterprise Architecture</a:t>
            </a:r>
          </a:p>
          <a:p>
            <a:pPr lvl="1"/>
            <a:r>
              <a:rPr lang="en-US" dirty="0"/>
              <a:t>TOGAF overview</a:t>
            </a:r>
          </a:p>
          <a:p>
            <a:pPr lvl="1"/>
            <a:r>
              <a:rPr lang="en-US" dirty="0"/>
              <a:t>Archimate modeling</a:t>
            </a:r>
          </a:p>
          <a:p>
            <a:r>
              <a:rPr lang="en-US" dirty="0"/>
              <a:t>Requirements analyses and acceptance criteria</a:t>
            </a:r>
          </a:p>
          <a:p>
            <a:r>
              <a:rPr lang="en-US" dirty="0"/>
              <a:t>Functional modeling</a:t>
            </a:r>
          </a:p>
          <a:p>
            <a:pPr lvl="1"/>
            <a:r>
              <a:rPr lang="en-US" dirty="0" err="1"/>
              <a:t>OIAm</a:t>
            </a:r>
            <a:endParaRPr lang="en-US" dirty="0"/>
          </a:p>
          <a:p>
            <a:r>
              <a:rPr lang="en-US" dirty="0"/>
              <a:t>Technical modeling</a:t>
            </a:r>
          </a:p>
          <a:p>
            <a:pPr lvl="1"/>
            <a:r>
              <a:rPr lang="en-US" dirty="0"/>
              <a:t>Best practices</a:t>
            </a:r>
          </a:p>
          <a:p>
            <a:pPr lvl="1"/>
            <a:r>
              <a:rPr lang="en-US" dirty="0"/>
              <a:t>Product manufacturer prescription</a:t>
            </a:r>
          </a:p>
          <a:p>
            <a:r>
              <a:rPr lang="en-US" dirty="0"/>
              <a:t>Risk-based test management</a:t>
            </a:r>
          </a:p>
          <a:p>
            <a:pPr lvl="1"/>
            <a:r>
              <a:rPr lang="en-US" dirty="0" err="1"/>
              <a:t>TMap</a:t>
            </a:r>
            <a:r>
              <a:rPr lang="en-US" dirty="0"/>
              <a:t> | Infrastructure overview</a:t>
            </a:r>
          </a:p>
        </p:txBody>
      </p:sp>
      <p:pic>
        <p:nvPicPr>
          <p:cNvPr id="1028" name="Picture 4" descr="https://encrypted-tbn3.gstatic.com/images?q=tbn:ANd9GcQT3zZRrKsquWwVg32AbrWkLkrUtOSe-0gSAptY-unIxrKDmJu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79" y="1661790"/>
            <a:ext cx="2046767" cy="4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mproveqs.nl/files/t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31" y="5253653"/>
            <a:ext cx="1580674" cy="6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54352" y="3213210"/>
            <a:ext cx="4408812" cy="2009504"/>
            <a:chOff x="4640867" y="3286146"/>
            <a:chExt cx="4408812" cy="2009504"/>
          </a:xfrm>
        </p:grpSpPr>
        <p:pic>
          <p:nvPicPr>
            <p:cNvPr id="18" name="Picture 30" descr="http://www.peakhosting.com/wp-content/uploads/2014/08/splunk-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628" y="3286146"/>
              <a:ext cx="871045" cy="48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blogs.microsoft.com/wp-content/uploads/2012/08/8867.Microsoft_5F00_Logo_2D00_for_2D00_scree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67" y="4687492"/>
              <a:ext cx="1652988" cy="60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776844" y="3286146"/>
              <a:ext cx="4272835" cy="2009504"/>
            </a:xfrm>
            <a:prstGeom prst="rect">
              <a:avLst/>
            </a:pr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http://blogs-images.forbes.com/stevenrosenbaum/files/2012/04/IBM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547" y="3966628"/>
              <a:ext cx="692161" cy="490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upload.wikimedia.org/wikipedia/commons/thumb/4/48/Dell_Logo.svg/2000px-Dell_Logo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026" y="3467463"/>
              <a:ext cx="665224" cy="656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upload.wikimedia.org/wikipedia/en/thumb/2/29/HP_New_Logo_2D.svg/1024px-HP_New_Logo_2D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952" y="3810656"/>
              <a:ext cx="656714" cy="656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https://www.logomojo.com/sites/default/themes/custom/lm/images/Red-Hat-logo-desig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455" y="3390151"/>
              <a:ext cx="918207" cy="68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https://www.themissinglink.com.au/img/logos/juniper_rgb_blue_1800x60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802" y="3374572"/>
              <a:ext cx="1229877" cy="41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http://upload.wikimedia.org/wikipedia/commons/thumb/6/64/Cisco_logo.svg/1280px-Cisco_logo.sv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477" y="3699748"/>
              <a:ext cx="814734" cy="45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 descr="http://www.logoeps.net/wp-content/uploads/2012/09/check-point-logo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50" y="4425893"/>
              <a:ext cx="1838383" cy="36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6" descr="http://upload.wikimedia.org/wikipedia/en/8/8d/Sun_Oracle_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537" y="4219432"/>
              <a:ext cx="674929" cy="42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8" descr="http://upload.wikimedia.org/wikipedia/commons/thumb/3/3e/EMC_Corporation_logo.svg/1000px-EMC_Corporation_logo.svg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017" y="4735728"/>
              <a:ext cx="1027430" cy="36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2" descr="http://upload.wikimedia.org/wikipedia/commons/thumb/3/35/Tux.svg/2000px-Tux.svg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705" y="3831807"/>
              <a:ext cx="433733" cy="50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4" descr="http://design.ubuntu.com/wp-content/uploads/ubuntu-logo112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9680" y="4639640"/>
              <a:ext cx="461172" cy="36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6" descr="http://goodlogo.com/images/logos/apache_software_foundation_logo_3074.gif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408" y="4795918"/>
              <a:ext cx="798842" cy="42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://pubs.opengroup.org/architecture/togaf9-doc/arch/Figures/adm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26" y="887760"/>
            <a:ext cx="1100501" cy="14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misery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organizationalphysics.com/wp-content/uploads/2012/01/Bad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90396" cy="34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niest construction mistakes 15 in Top 40 Funniest Construction Mistak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94" y="3514572"/>
            <a:ext cx="3083446" cy="331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.zimmo.be/wp-content/uploads/architect_blunder_06.jpg?w=211&amp;h=2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1" y="3420259"/>
            <a:ext cx="3389548" cy="34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unniest construction mistakes 43 in Top 40 Funniest Construction Mistak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18" y="3077630"/>
            <a:ext cx="4641022" cy="37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hilloutpoint.com/images/2009/12/the-most-incredible-construction-mistakes/funniest-construction-mistakes-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" y="14848"/>
            <a:ext cx="55721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viralnewsworld.in/wp-content/uploads/2014/09/13-no-wheelchairs-allow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93" y="0"/>
            <a:ext cx="42862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api.ning.com/files/acZybvEAXDwa9s*3BMxOXoCJjKbX7t*65090bCPQNs8bofFQbZLxFboRq9*8GDxFTMXiJduHoyYnwfNDKq*p*2z5TkLsGiDj/Screenshot20130320at3.30.38P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83" y="1534170"/>
            <a:ext cx="6118586" cy="37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96" y="956022"/>
            <a:ext cx="8229600" cy="634082"/>
          </a:xfrm>
        </p:spPr>
        <p:txBody>
          <a:bodyPr/>
          <a:lstStyle/>
          <a:p>
            <a:r>
              <a:rPr lang="en-US" dirty="0"/>
              <a:t>We need to make complexity manageable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4104456" cy="3960440"/>
          </a:xfrm>
        </p:spPr>
        <p:txBody>
          <a:bodyPr/>
          <a:lstStyle/>
          <a:p>
            <a:pPr marL="328612" indent="-285750"/>
            <a:r>
              <a:rPr lang="en-US" dirty="0"/>
              <a:t>Structuring</a:t>
            </a:r>
          </a:p>
          <a:p>
            <a:pPr marL="671513" lvl="1" indent="-285750"/>
            <a:r>
              <a:rPr lang="en-US" dirty="0"/>
              <a:t>“Land use planning in the digital world”</a:t>
            </a:r>
          </a:p>
          <a:p>
            <a:pPr marL="328612" indent="-285750"/>
            <a:r>
              <a:rPr lang="en-US" dirty="0"/>
              <a:t>Abstracting</a:t>
            </a:r>
          </a:p>
          <a:p>
            <a:pPr marL="671513" lvl="1" indent="-285750"/>
            <a:r>
              <a:rPr lang="en-US" dirty="0"/>
              <a:t>Omit all irrelevant information</a:t>
            </a:r>
          </a:p>
          <a:p>
            <a:pPr marL="671513" lvl="1" indent="-285750"/>
            <a:r>
              <a:rPr lang="en-US" dirty="0"/>
              <a:t>Just the essence</a:t>
            </a:r>
          </a:p>
          <a:p>
            <a:pPr marL="328612" indent="-285750"/>
            <a:r>
              <a:rPr lang="en-US" dirty="0"/>
              <a:t>Modelling</a:t>
            </a:r>
          </a:p>
          <a:p>
            <a:pPr marL="671513" lvl="1" indent="-285750"/>
            <a:r>
              <a:rPr lang="en-US" dirty="0"/>
              <a:t>Decomposition in components (functional and technical)</a:t>
            </a:r>
          </a:p>
          <a:p>
            <a:pPr marL="671513" lvl="1" indent="-285750"/>
            <a:r>
              <a:rPr lang="en-US" dirty="0"/>
              <a:t>Relations between components</a:t>
            </a:r>
          </a:p>
          <a:p>
            <a:pPr marL="671513" lvl="1" indent="-285750"/>
            <a:r>
              <a:rPr lang="en-US" dirty="0"/>
              <a:t>Principles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http://www.arsetmathesis.nl/arthesis/mondriaan_n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63" y="2683802"/>
            <a:ext cx="2096723" cy="21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volks-krant.nl/wp-content/uploads/2010/06/02-ModderFokker-JSF-model-met-mannetjes-450x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20" y="4474186"/>
            <a:ext cx="2938581" cy="22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3.amazonaws.com/com.theciviccommons.int/images/flats/maps/map-proposed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17" y="1419281"/>
            <a:ext cx="2627784" cy="19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3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165" y="958350"/>
            <a:ext cx="7343775" cy="1143000"/>
          </a:xfrm>
        </p:spPr>
        <p:txBody>
          <a:bodyPr/>
          <a:lstStyle/>
          <a:p>
            <a:r>
              <a:rPr lang="nl-NL" dirty="0"/>
              <a:t>IT Infrastructure life-</a:t>
            </a:r>
            <a:r>
              <a:rPr lang="nl-NL" dirty="0" err="1"/>
              <a:t>cycle</a:t>
            </a:r>
            <a:r>
              <a:rPr lang="nl-NL" dirty="0"/>
              <a:t> model: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382379" cy="396044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85353"/>
            <a:ext cx="8496943" cy="43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8702"/>
      </p:ext>
    </p:extLst>
  </p:cSld>
  <p:clrMapOvr>
    <a:masterClrMapping/>
  </p:clrMapOvr>
</p:sld>
</file>

<file path=ppt/theme/theme1.xml><?xml version="1.0" encoding="utf-8"?>
<a:theme xmlns:a="http://schemas.openxmlformats.org/drawingml/2006/main" name="WindesheimJonger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desheimJongeren" id="{70CC4C60-26B8-4629-A07D-566A6864AEB9}" vid="{A70254C6-1BA5-4795-8A57-BF4B8B5C9257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WindesheimJongeren</Template>
  <TotalTime>16838</TotalTime>
  <Words>839</Words>
  <Application>Microsoft Office PowerPoint</Application>
  <PresentationFormat>On-screen Show (4:3)</PresentationFormat>
  <Paragraphs>212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Transit-Normal</vt:lpstr>
      <vt:lpstr>WindesheimJongeren</vt:lpstr>
      <vt:lpstr>1_Kantoorthema</vt:lpstr>
      <vt:lpstr>PowerPoint Presentation</vt:lpstr>
      <vt:lpstr>$ whoami</vt:lpstr>
      <vt:lpstr>Agenda</vt:lpstr>
      <vt:lpstr>Windesheim University of Applied Sciences </vt:lpstr>
      <vt:lpstr>HBO-ICT / Infrastructure Design and Security</vt:lpstr>
      <vt:lpstr>Design &amp; Test methods</vt:lpstr>
      <vt:lpstr>Avoid misery</vt:lpstr>
      <vt:lpstr>We need to make complexity manageable by</vt:lpstr>
      <vt:lpstr>IT Infrastructure life-cycle model: overview</vt:lpstr>
      <vt:lpstr>IT Infrastructure life-cycle model: deliverables</vt:lpstr>
      <vt:lpstr>IT Infrastructure life-cycle model: methods</vt:lpstr>
      <vt:lpstr>Phases and topics</vt:lpstr>
      <vt:lpstr>OIAm lectures</vt:lpstr>
      <vt:lpstr>Use of template documents</vt:lpstr>
      <vt:lpstr>Case study: PretScan</vt:lpstr>
      <vt:lpstr>Assignment: details</vt:lpstr>
      <vt:lpstr>Approach: workflow</vt:lpstr>
      <vt:lpstr>PretScan: Enterprise model(s)</vt:lpstr>
      <vt:lpstr>PretScan: Stakeholder analysis</vt:lpstr>
      <vt:lpstr>PretScan: Problem &amp; Risk analysis</vt:lpstr>
      <vt:lpstr>PretScan: Requirements &amp; Acceptance analyse </vt:lpstr>
      <vt:lpstr>PretScan: Functional Design </vt:lpstr>
      <vt:lpstr>PretScan: Functional Design </vt:lpstr>
      <vt:lpstr>PretScan: Technical Design </vt:lpstr>
      <vt:lpstr>PretScan: Testing &amp; TMAP  </vt:lpstr>
      <vt:lpstr>Retrospect OIAm: our personal opinion:   </vt:lpstr>
      <vt:lpstr>OIAm wishlist  </vt:lpstr>
      <vt:lpstr>Summary</vt:lpstr>
      <vt:lpstr>Shameless advertorial</vt:lpstr>
      <vt:lpstr>PowerPoint Presentation</vt:lpstr>
    </vt:vector>
  </TitlesOfParts>
  <Company>Windesheim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Bram Abbekerk</dc:creator>
  <cp:lastModifiedBy>Jan Schoonderbeek</cp:lastModifiedBy>
  <cp:revision>456</cp:revision>
  <dcterms:created xsi:type="dcterms:W3CDTF">2012-08-28T10:05:15Z</dcterms:created>
  <dcterms:modified xsi:type="dcterms:W3CDTF">2019-01-26T19:22:53Z</dcterms:modified>
</cp:coreProperties>
</file>