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handoutMasterIdLst>
    <p:handoutMasterId r:id="rId12"/>
  </p:handoutMasterIdLst>
  <p:sldIdLst>
    <p:sldId id="261" r:id="rId3"/>
    <p:sldId id="271" r:id="rId4"/>
    <p:sldId id="272" r:id="rId5"/>
    <p:sldId id="257" r:id="rId6"/>
    <p:sldId id="273" r:id="rId7"/>
    <p:sldId id="274" r:id="rId8"/>
    <p:sldId id="275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8" autoAdjust="0"/>
    <p:restoredTop sz="94660"/>
  </p:normalViewPr>
  <p:slideViewPr>
    <p:cSldViewPr snapToGrid="0">
      <p:cViewPr>
        <p:scale>
          <a:sx n="83" d="100"/>
          <a:sy n="83" d="100"/>
        </p:scale>
        <p:origin x="60" y="6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6/29/2015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6/29/2015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6/29/2015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6/29/2015</a:t>
            </a:fld>
            <a:endParaRPr lang="en-US"/>
          </a:p>
        </p:txBody>
      </p: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en-US" smtClean="0"/>
              <a:t>6/29/2015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t>6/29/2015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33143" y="6289679"/>
            <a:ext cx="3704488" cy="2175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8" name="Straight Connector 147"/>
          <p:cNvCxnSpPr/>
          <p:nvPr userDrawn="1"/>
        </p:nvCxnSpPr>
        <p:spPr>
          <a:xfrm flipV="1">
            <a:off x="3033143" y="6172200"/>
            <a:ext cx="8549257" cy="108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55" y="5859780"/>
            <a:ext cx="1810117" cy="85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Titillium Web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aniel.jumelet@it2fit.n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OIAm</a:t>
            </a:r>
            <a:r>
              <a:rPr lang="en-US" dirty="0" smtClean="0"/>
              <a:t> Development Status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Still growing strong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Agenda</a:t>
            </a:r>
            <a:endParaRPr lang="nl-NL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Tutorials</a:t>
            </a:r>
            <a:endParaRPr lang="nl-NL" dirty="0" smtClean="0"/>
          </a:p>
          <a:p>
            <a:r>
              <a:rPr lang="nl-NL" dirty="0" smtClean="0"/>
              <a:t>New </a:t>
            </a:r>
            <a:r>
              <a:rPr lang="nl-NL" dirty="0" err="1" smtClean="0"/>
              <a:t>OIAm</a:t>
            </a:r>
            <a:r>
              <a:rPr lang="nl-NL" dirty="0" smtClean="0"/>
              <a:t> </a:t>
            </a:r>
            <a:r>
              <a:rPr lang="nl-NL" dirty="0" err="1" smtClean="0"/>
              <a:t>book</a:t>
            </a:r>
            <a:endParaRPr lang="nl-NL" dirty="0" smtClean="0"/>
          </a:p>
          <a:p>
            <a:r>
              <a:rPr lang="nl-NL" dirty="0" err="1" smtClean="0"/>
              <a:t>Ontology</a:t>
            </a:r>
            <a:r>
              <a:rPr lang="nl-NL" dirty="0" smtClean="0"/>
              <a:t> </a:t>
            </a:r>
            <a:r>
              <a:rPr lang="nl-NL" dirty="0" err="1" smtClean="0"/>
              <a:t>proposals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364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Tutorials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Short movie</a:t>
            </a:r>
          </a:p>
          <a:p>
            <a:r>
              <a:rPr lang="nl-NL" dirty="0" smtClean="0"/>
              <a:t>Case </a:t>
            </a:r>
            <a:r>
              <a:rPr lang="nl-NL" dirty="0" err="1" smtClean="0"/>
              <a:t>introduction</a:t>
            </a:r>
            <a:endParaRPr lang="nl-NL" dirty="0" smtClean="0"/>
          </a:p>
          <a:p>
            <a:r>
              <a:rPr lang="nl-NL" dirty="0" smtClean="0"/>
              <a:t>Live screen demo</a:t>
            </a:r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6319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OIAm</a:t>
            </a:r>
            <a:r>
              <a:rPr lang="en-US" dirty="0" smtClean="0"/>
              <a:t> book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Voorwoord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</a:t>
            </a:r>
            <a:r>
              <a:rPr lang="nl-NL" sz="1400" dirty="0"/>
              <a:t>1: Inleiding en leeswijzer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2: Introductie </a:t>
            </a:r>
            <a:r>
              <a:rPr lang="nl-NL" sz="1400" dirty="0" err="1"/>
              <a:t>OIAm</a:t>
            </a:r>
            <a:endParaRPr lang="nl-NL" sz="1400" dirty="0"/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</a:t>
            </a:r>
            <a:r>
              <a:rPr lang="nl-NL" sz="1400" dirty="0"/>
              <a:t>3: Modelleren als spil van het architectuurwerk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</a:t>
            </a:r>
            <a:r>
              <a:rPr lang="nl-NL" sz="1400" dirty="0"/>
              <a:t>4: Architectuurproducten (definities, beschrijvingen, </a:t>
            </a:r>
            <a:r>
              <a:rPr lang="nl-NL" sz="1400" dirty="0" err="1"/>
              <a:t>how-to’s</a:t>
            </a:r>
            <a:r>
              <a:rPr lang="nl-NL" sz="1400" dirty="0"/>
              <a:t>) 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</a:t>
            </a:r>
            <a:r>
              <a:rPr lang="nl-NL" sz="1400" dirty="0"/>
              <a:t>5: Inbedding van de architectuurpraktijk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nl-NL" sz="1400" dirty="0"/>
              <a:t>Hoofdstuk </a:t>
            </a:r>
            <a:r>
              <a:rPr lang="nl-NL" sz="1400" dirty="0"/>
              <a:t>6: Aan de slag – Hoe maak ik een begin?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en-US" sz="1400" dirty="0" err="1"/>
              <a:t>Bijlage</a:t>
            </a:r>
            <a:r>
              <a:rPr lang="en-US" sz="1400" dirty="0"/>
              <a:t> </a:t>
            </a:r>
            <a:r>
              <a:rPr lang="en-US" sz="1400" dirty="0"/>
              <a:t>I: Good </a:t>
            </a:r>
            <a:r>
              <a:rPr lang="en-US" sz="1400" dirty="0" err="1"/>
              <a:t>practises</a:t>
            </a:r>
            <a:r>
              <a:rPr lang="en-US" sz="1400" dirty="0"/>
              <a:t> </a:t>
            </a:r>
            <a:r>
              <a:rPr lang="en-US" sz="1400" dirty="0" err="1"/>
              <a:t>modelleren</a:t>
            </a:r>
            <a:r>
              <a:rPr lang="en-US" sz="1400" dirty="0"/>
              <a:t> in </a:t>
            </a:r>
            <a:r>
              <a:rPr lang="en-US" sz="1400" dirty="0" err="1"/>
              <a:t>Archimate</a:t>
            </a:r>
            <a:endParaRPr lang="nl-NL" sz="1400" dirty="0"/>
          </a:p>
          <a:p>
            <a:pPr>
              <a:lnSpc>
                <a:spcPct val="110000"/>
              </a:lnSpc>
            </a:pPr>
            <a:r>
              <a:rPr lang="nl-NL" sz="1400" dirty="0"/>
              <a:t>Bijlage II: De </a:t>
            </a:r>
            <a:r>
              <a:rPr lang="nl-NL" sz="1400" dirty="0" err="1"/>
              <a:t>OIAm</a:t>
            </a:r>
            <a:r>
              <a:rPr lang="nl-NL" sz="1400" dirty="0"/>
              <a:t> community – vind je weg onder vakgenoten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New / </a:t>
            </a:r>
            <a:r>
              <a:rPr lang="nl-NL" dirty="0" err="1" smtClean="0"/>
              <a:t>changed</a:t>
            </a:r>
            <a:r>
              <a:rPr lang="nl-NL" dirty="0" smtClean="0"/>
              <a:t> </a:t>
            </a:r>
            <a:r>
              <a:rPr lang="nl-NL" dirty="0" err="1" smtClean="0"/>
              <a:t>definitions</a:t>
            </a:r>
            <a:r>
              <a:rPr lang="nl-NL" dirty="0" smtClean="0"/>
              <a:t> (</a:t>
            </a:r>
            <a:r>
              <a:rPr lang="nl-NL" dirty="0" err="1" smtClean="0"/>
              <a:t>proposal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981201"/>
            <a:ext cx="6324600" cy="3809999"/>
          </a:xfrm>
        </p:spPr>
        <p:txBody>
          <a:bodyPr>
            <a:normAutofit/>
          </a:bodyPr>
          <a:lstStyle/>
          <a:p>
            <a:r>
              <a:rPr lang="nl-NL" dirty="0" smtClean="0"/>
              <a:t>was Connection Handling</a:t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sz="2800" dirty="0" smtClean="0"/>
          </a:p>
          <a:p>
            <a:r>
              <a:rPr lang="nl-NL" dirty="0" smtClean="0"/>
              <a:t>was Tunnel </a:t>
            </a:r>
            <a:r>
              <a:rPr lang="nl-NL" dirty="0" err="1" smtClean="0"/>
              <a:t>Endpoint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sz="1800" dirty="0" smtClean="0"/>
              <a:t/>
            </a:r>
            <a:br>
              <a:rPr lang="nl-NL" sz="1800" dirty="0" smtClean="0"/>
            </a:br>
            <a:r>
              <a:rPr lang="nl-NL" sz="800" dirty="0" smtClean="0"/>
              <a:t/>
            </a:r>
            <a:br>
              <a:rPr lang="nl-NL" sz="800" dirty="0" smtClean="0"/>
            </a:br>
            <a:endParaRPr lang="nl-NL" sz="1100" dirty="0" smtClean="0"/>
          </a:p>
          <a:p>
            <a:r>
              <a:rPr lang="nl-NL" dirty="0" smtClean="0"/>
              <a:t>New </a:t>
            </a:r>
            <a:r>
              <a:rPr lang="nl-NL" dirty="0" err="1" smtClean="0"/>
              <a:t>function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New </a:t>
            </a:r>
            <a:r>
              <a:rPr lang="nl-NL" dirty="0" err="1" smtClean="0"/>
              <a:t>function</a:t>
            </a:r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831" y="1981201"/>
            <a:ext cx="1457528" cy="362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95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Access Control (</a:t>
            </a:r>
            <a:r>
              <a:rPr lang="nl-NL" dirty="0" err="1" smtClean="0"/>
              <a:t>proposal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Combining</a:t>
            </a:r>
            <a:r>
              <a:rPr lang="nl-NL" dirty="0" smtClean="0"/>
              <a:t> </a:t>
            </a:r>
            <a:r>
              <a:rPr lang="nl-NL" dirty="0" err="1" smtClean="0"/>
              <a:t>and</a:t>
            </a:r>
            <a:r>
              <a:rPr lang="nl-NL" dirty="0" smtClean="0"/>
              <a:t> </a:t>
            </a:r>
            <a:r>
              <a:rPr lang="nl-NL" dirty="0" err="1" smtClean="0"/>
              <a:t>improving</a:t>
            </a:r>
            <a:r>
              <a:rPr lang="nl-NL" dirty="0" smtClean="0"/>
              <a:t> Access Security </a:t>
            </a:r>
            <a:r>
              <a:rPr lang="nl-NL" dirty="0" err="1" smtClean="0"/>
              <a:t>and</a:t>
            </a:r>
            <a:r>
              <a:rPr lang="nl-NL" dirty="0" smtClean="0"/>
              <a:t> Access Distribution</a:t>
            </a:r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864" y="2563921"/>
            <a:ext cx="6068272" cy="34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866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Example</a:t>
            </a:r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049" y="226060"/>
            <a:ext cx="7440063" cy="578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778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Daniël Jumelet - it2fit - </a:t>
            </a:r>
            <a:r>
              <a:rPr lang="en-US" dirty="0" smtClean="0">
                <a:hlinkClick r:id="rId2"/>
              </a:rPr>
              <a:t>daniel.jumelet@it2fit.nl</a:t>
            </a:r>
            <a:r>
              <a:rPr lang="en-US" dirty="0" smtClean="0"/>
              <a:t> - +31627032477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9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mond Grid 16x9">
  <a:themeElements>
    <a:clrScheme name="OIAm">
      <a:dk1>
        <a:sysClr val="windowText" lastClr="000000"/>
      </a:dk1>
      <a:lt1>
        <a:sysClr val="window" lastClr="FFFFFF"/>
      </a:lt1>
      <a:dk2>
        <a:srgbClr val="004B6C"/>
      </a:dk2>
      <a:lt2>
        <a:srgbClr val="DBEFF9"/>
      </a:lt2>
      <a:accent1>
        <a:srgbClr val="00BAF1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A756325-7277-4DC4-9FA7-9455AC991426}" vid="{2CEDE0DD-1E6D-4441-A8D3-66B4047DAA37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OIAm 16x9</Template>
  <TotalTime>0</TotalTime>
  <Words>131</Words>
  <Application>Microsoft Office PowerPoint</Application>
  <PresentationFormat>Widescreen</PresentationFormat>
  <Paragraphs>31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Titillium Web</vt:lpstr>
      <vt:lpstr>Diamond Grid 16x9</vt:lpstr>
      <vt:lpstr>OIAm Development Status</vt:lpstr>
      <vt:lpstr>Agenda</vt:lpstr>
      <vt:lpstr>Tutorials</vt:lpstr>
      <vt:lpstr>New OIAm book content</vt:lpstr>
      <vt:lpstr>New / changed definitions (proposal)</vt:lpstr>
      <vt:lpstr>Access Control (proposal)</vt:lpstr>
      <vt:lpstr>Example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2015-06-29T20:55:42Z</dcterms:created>
  <dcterms:modified xsi:type="dcterms:W3CDTF">2015-07-01T12:07:17Z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